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notesSlides/notesSlide30.xml" ContentType="application/vnd.openxmlformats-officedocument.presentationml.notesSlide+xml"/>
  <Override PartName="/ppt/tags/tag52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notesSlides/notesSlide31.xml" ContentType="application/vnd.openxmlformats-officedocument.presentationml.notesSlide+xml"/>
  <Override PartName="/ppt/tags/tag53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tags/tag2.xml" ContentType="application/vnd.openxmlformats-officedocument.presentationml.tags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43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tags/tag3.xml" ContentType="application/vnd.openxmlformats-officedocument.presentationml.tags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notesSlides/notesSlide26.xml" ContentType="application/vnd.openxmlformats-officedocument.presentationml.notesSlide+xml"/>
  <Override PartName="/ppt/tags/tag48.xml" ContentType="application/vnd.openxmlformats-officedocument.presentationml.tags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53"/>
  </p:notesMasterIdLst>
  <p:handoutMasterIdLst>
    <p:handoutMasterId r:id="rId54"/>
  </p:handoutMasterIdLst>
  <p:sldIdLst>
    <p:sldId id="256" r:id="rId2"/>
    <p:sldId id="371" r:id="rId3"/>
    <p:sldId id="331" r:id="rId4"/>
    <p:sldId id="378" r:id="rId5"/>
    <p:sldId id="290" r:id="rId6"/>
    <p:sldId id="312" r:id="rId7"/>
    <p:sldId id="429" r:id="rId8"/>
    <p:sldId id="365" r:id="rId9"/>
    <p:sldId id="364" r:id="rId10"/>
    <p:sldId id="313" r:id="rId11"/>
    <p:sldId id="366" r:id="rId12"/>
    <p:sldId id="301" r:id="rId13"/>
    <p:sldId id="438" r:id="rId14"/>
    <p:sldId id="448" r:id="rId15"/>
    <p:sldId id="332" r:id="rId16"/>
    <p:sldId id="387" r:id="rId17"/>
    <p:sldId id="295" r:id="rId18"/>
    <p:sldId id="392" r:id="rId19"/>
    <p:sldId id="430" r:id="rId20"/>
    <p:sldId id="296" r:id="rId21"/>
    <p:sldId id="428" r:id="rId22"/>
    <p:sldId id="431" r:id="rId23"/>
    <p:sldId id="393" r:id="rId24"/>
    <p:sldId id="432" r:id="rId25"/>
    <p:sldId id="439" r:id="rId26"/>
    <p:sldId id="440" r:id="rId27"/>
    <p:sldId id="297" r:id="rId28"/>
    <p:sldId id="298" r:id="rId29"/>
    <p:sldId id="455" r:id="rId30"/>
    <p:sldId id="450" r:id="rId31"/>
    <p:sldId id="333" r:id="rId32"/>
    <p:sldId id="384" r:id="rId33"/>
    <p:sldId id="441" r:id="rId34"/>
    <p:sldId id="433" r:id="rId35"/>
    <p:sldId id="303" r:id="rId36"/>
    <p:sldId id="434" r:id="rId37"/>
    <p:sldId id="436" r:id="rId38"/>
    <p:sldId id="437" r:id="rId39"/>
    <p:sldId id="442" r:id="rId40"/>
    <p:sldId id="403" r:id="rId41"/>
    <p:sldId id="305" r:id="rId42"/>
    <p:sldId id="456" r:id="rId43"/>
    <p:sldId id="451" r:id="rId44"/>
    <p:sldId id="306" r:id="rId45"/>
    <p:sldId id="307" r:id="rId46"/>
    <p:sldId id="444" r:id="rId47"/>
    <p:sldId id="446" r:id="rId48"/>
    <p:sldId id="375" r:id="rId49"/>
    <p:sldId id="452" r:id="rId50"/>
    <p:sldId id="453" r:id="rId51"/>
    <p:sldId id="457" r:id="rId52"/>
  </p:sldIdLst>
  <p:sldSz cx="9144000" cy="6858000" type="screen4x3"/>
  <p:notesSz cx="6858000" cy="9144000"/>
  <p:custDataLst>
    <p:tags r:id="rId5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50021"/>
    <a:srgbClr val="B9D531"/>
    <a:srgbClr val="4EB2E5"/>
    <a:srgbClr val="FFCC66"/>
    <a:srgbClr val="EAEAEA"/>
    <a:srgbClr val="CC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4422" autoAdjust="0"/>
    <p:restoredTop sz="96870" autoAdjust="0"/>
  </p:normalViewPr>
  <p:slideViewPr>
    <p:cSldViewPr snapToGrid="0">
      <p:cViewPr>
        <p:scale>
          <a:sx n="70" d="100"/>
          <a:sy n="70" d="100"/>
        </p:scale>
        <p:origin x="-1374" y="-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19609-78EC-4E6E-89ED-2AAEBDD6F72D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4EE5E-8B3D-4158-BCE1-B09EBADF5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2225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D0008FA0-F105-4E5D-BB39-C58C864AE5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573397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2D7DCD-294A-4832-8412-DA04E2D8E58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57885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DBECC-099E-4EAA-A066-D47DA10D04FD}" type="slidenum">
              <a:rPr lang="en-US" smtClean="0">
                <a:cs typeface="Arial" charset="0"/>
              </a:rPr>
              <a:pPr/>
              <a:t>11</a:t>
            </a:fld>
            <a:endParaRPr lang="en-US" smtClean="0">
              <a:cs typeface="Arial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Figure 10-29</a:t>
            </a:r>
          </a:p>
        </p:txBody>
      </p:sp>
    </p:spTree>
    <p:extLst>
      <p:ext uri="{BB962C8B-B14F-4D97-AF65-F5344CB8AC3E}">
        <p14:creationId xmlns="" xmlns:p14="http://schemas.microsoft.com/office/powerpoint/2010/main" val="2339423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91F60-171D-42BF-AAA9-68FF4904AD2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2928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F33A2D-3149-42CD-85C1-017C2CC53AA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7207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4FDC34-E0AD-400D-883A-C2842879EE5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54838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7713" cy="3417888"/>
          </a:xfrm>
          <a:ln/>
        </p:spPr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4589" y="4342883"/>
            <a:ext cx="5750132" cy="2694716"/>
          </a:xfrm>
        </p:spPr>
        <p:txBody>
          <a:bodyPr/>
          <a:lstStyle/>
          <a:p>
            <a:pPr>
              <a:tabLst>
                <a:tab pos="850900" algn="l"/>
              </a:tabLst>
            </a:pPr>
            <a:r>
              <a:rPr lang="en-US" altLang="zh-CN"/>
              <a:t>Any system can be represented by a product tree structure:</a:t>
            </a:r>
          </a:p>
          <a:p>
            <a:pPr>
              <a:tabLst>
                <a:tab pos="850900" algn="l"/>
              </a:tabLst>
            </a:pPr>
            <a:r>
              <a:rPr lang="en-US" altLang="zh-CN"/>
              <a:t>	A break down finalized during the design of the system.</a:t>
            </a:r>
          </a:p>
          <a:p>
            <a:pPr>
              <a:tabLst>
                <a:tab pos="850900" algn="l"/>
              </a:tabLst>
            </a:pPr>
            <a:endParaRPr lang="en-US" altLang="zh-CN"/>
          </a:p>
          <a:p>
            <a:pPr>
              <a:tabLst>
                <a:tab pos="850900" algn="l"/>
              </a:tabLst>
            </a:pPr>
            <a:r>
              <a:rPr lang="en-US" altLang="zh-CN"/>
              <a:t>HWCI: 	Hardware Configuration Item</a:t>
            </a:r>
          </a:p>
          <a:p>
            <a:pPr>
              <a:tabLst>
                <a:tab pos="850900" algn="l"/>
              </a:tabLst>
            </a:pPr>
            <a:r>
              <a:rPr lang="en-US" altLang="zh-CN"/>
              <a:t>CSCI: 	Computer Software Configuration Item</a:t>
            </a:r>
          </a:p>
          <a:p>
            <a:pPr>
              <a:tabLst>
                <a:tab pos="850900" algn="l"/>
              </a:tabLst>
            </a:pPr>
            <a:r>
              <a:rPr lang="en-US" altLang="zh-CN"/>
              <a:t>CIDS: 	Critical Item Development Specification </a:t>
            </a:r>
          </a:p>
          <a:p>
            <a:pPr>
              <a:tabLst>
                <a:tab pos="850900" algn="l"/>
              </a:tabLst>
            </a:pPr>
            <a:r>
              <a:rPr lang="en-US" altLang="zh-CN"/>
              <a:t>IRS: 	Interface Requirements Specification</a:t>
            </a:r>
          </a:p>
          <a:p>
            <a:pPr>
              <a:tabLst>
                <a:tab pos="850900" algn="l"/>
              </a:tabLst>
            </a:pPr>
            <a:r>
              <a:rPr lang="en-US" altLang="zh-CN"/>
              <a:t>PIDS: 	Prime Item Development Specification</a:t>
            </a:r>
          </a:p>
          <a:p>
            <a:pPr>
              <a:tabLst>
                <a:tab pos="850900" algn="l"/>
              </a:tabLst>
            </a:pPr>
            <a:r>
              <a:rPr lang="en-US" altLang="zh-CN"/>
              <a:t>SRS: 	Software Requirements Specification</a:t>
            </a:r>
          </a:p>
          <a:p>
            <a:pPr>
              <a:tabLst>
                <a:tab pos="850900" algn="l"/>
              </a:tabLst>
            </a:pPr>
            <a:r>
              <a:rPr lang="en-US" altLang="zh-CN"/>
              <a:t>SSS: 	System/Segment Specification </a:t>
            </a:r>
          </a:p>
          <a:p>
            <a:pPr>
              <a:tabLst>
                <a:tab pos="850900" algn="l"/>
              </a:tabLst>
            </a:pPr>
            <a:endParaRPr lang="en-US" altLang="zh-CN"/>
          </a:p>
          <a:p>
            <a:pPr>
              <a:tabLst>
                <a:tab pos="850900" algn="l"/>
              </a:tabLst>
            </a:pPr>
            <a:r>
              <a:rPr lang="en-US" altLang="zh-CN"/>
              <a:t>This tree structure is the base of the system WBS, and then delegation of work.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7CB136-74B7-4457-BABA-7D975F7D374B}" type="slidenum">
              <a:rPr lang="en-US" smtClean="0">
                <a:cs typeface="Arial" charset="0"/>
              </a:rPr>
              <a:pPr/>
              <a:t>17</a:t>
            </a:fld>
            <a:endParaRPr lang="en-US" smtClean="0">
              <a:cs typeface="Arial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Figure 10-30</a:t>
            </a:r>
          </a:p>
        </p:txBody>
      </p:sp>
    </p:spTree>
    <p:extLst>
      <p:ext uri="{BB962C8B-B14F-4D97-AF65-F5344CB8AC3E}">
        <p14:creationId xmlns="" xmlns:p14="http://schemas.microsoft.com/office/powerpoint/2010/main" val="605186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ChangeArrowheads="1"/>
          </p:cNvSpPr>
          <p:nvPr/>
        </p:nvSpPr>
        <p:spPr bwMode="auto">
          <a:xfrm>
            <a:off x="3885710" y="10348"/>
            <a:ext cx="2973924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2372" name="Rectangle 4"/>
          <p:cNvSpPr>
            <a:spLocks noChangeArrowheads="1"/>
          </p:cNvSpPr>
          <p:nvPr/>
        </p:nvSpPr>
        <p:spPr bwMode="auto">
          <a:xfrm>
            <a:off x="-1634" y="8706460"/>
            <a:ext cx="2973925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2373" name="Rectangle 5"/>
          <p:cNvSpPr>
            <a:spLocks noChangeArrowheads="1"/>
          </p:cNvSpPr>
          <p:nvPr/>
        </p:nvSpPr>
        <p:spPr bwMode="auto">
          <a:xfrm>
            <a:off x="-1634" y="10348"/>
            <a:ext cx="2973925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23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7713" cy="3417888"/>
          </a:xfrm>
          <a:ln w="12700" cap="flat">
            <a:solidFill>
              <a:schemeClr val="tx1"/>
            </a:solidFill>
          </a:ln>
        </p:spPr>
      </p:sp>
      <p:sp>
        <p:nvSpPr>
          <p:cNvPr id="4423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89574" tIns="44001" rIns="89574" bIns="44001"/>
          <a:lstStyle/>
          <a:p>
            <a:endParaRPr lang="fr-F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987970-0120-4BB7-BA61-C3CBC6794CAD}" type="slidenum">
              <a:rPr lang="en-US" smtClean="0">
                <a:cs typeface="Arial" charset="0"/>
              </a:rPr>
              <a:pPr/>
              <a:t>20</a:t>
            </a:fld>
            <a:endParaRPr lang="en-US" smtClean="0">
              <a:cs typeface="Arial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Figure 10-31</a:t>
            </a:r>
          </a:p>
        </p:txBody>
      </p:sp>
    </p:spTree>
    <p:extLst>
      <p:ext uri="{BB962C8B-B14F-4D97-AF65-F5344CB8AC3E}">
        <p14:creationId xmlns="" xmlns:p14="http://schemas.microsoft.com/office/powerpoint/2010/main" val="9258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424113" y="806450"/>
            <a:ext cx="4041775" cy="3030538"/>
          </a:xfrm>
          <a:solidFill>
            <a:srgbClr val="FFFFFF"/>
          </a:solidFill>
          <a:ln>
            <a:solidFill>
              <a:srgbClr val="000000"/>
            </a:solidFill>
          </a:ln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26064" y="3952898"/>
            <a:ext cx="3971874" cy="39387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0173" tIns="45087" rIns="90173" bIns="45087"/>
          <a:lstStyle/>
          <a:p>
            <a:r>
              <a:rPr lang="en-US" altLang="zh-CN" sz="1000" dirty="0" smtClean="0">
                <a:latin typeface="ZapfHumnst BT" pitchFamily="34" charset="0"/>
              </a:rPr>
              <a:t>This is a repeat of the slide first introduced in Architectural Analysis. It is included here as a review.</a:t>
            </a:r>
          </a:p>
          <a:p>
            <a:r>
              <a:rPr lang="en-US" altLang="zh-CN" sz="1000" dirty="0" smtClean="0">
                <a:latin typeface="ZapfHumnst BT" pitchFamily="34" charset="0"/>
              </a:rPr>
              <a:t>During Architectural Analysis, the focus was on the upper-level layers (that is, the application and business-specific layers). During </a:t>
            </a:r>
            <a:r>
              <a:rPr lang="en-US" altLang="zh-CN" sz="1000" b="1" dirty="0" smtClean="0">
                <a:latin typeface="ZapfHumnst BT" pitchFamily="34" charset="0"/>
              </a:rPr>
              <a:t>Identify Design Elements</a:t>
            </a:r>
            <a:r>
              <a:rPr lang="en-US" altLang="zh-CN" sz="1000" dirty="0" smtClean="0">
                <a:latin typeface="ZapfHumnst BT" pitchFamily="34" charset="0"/>
              </a:rPr>
              <a:t>, the focus is on the lower-level layers.</a:t>
            </a:r>
          </a:p>
          <a:p>
            <a:r>
              <a:rPr lang="en-US" altLang="zh-CN" sz="1000" dirty="0" smtClean="0">
                <a:latin typeface="ZapfHumnst BT" pitchFamily="34" charset="0"/>
              </a:rPr>
              <a:t>The layering principles originally described for packages also apply to subsystems.</a:t>
            </a:r>
          </a:p>
        </p:txBody>
      </p:sp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567411" y="1204167"/>
            <a:ext cx="1732903" cy="6826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454" tIns="53228" rIns="106454" bIns="53228"/>
          <a:lstStyle/>
          <a:p>
            <a:pPr defTabSz="901235" eaLnBrk="0"/>
            <a:r>
              <a:rPr lang="en-US" altLang="zh-CN" sz="1000" dirty="0">
                <a:latin typeface="ZapfHumnst BT" pitchFamily="34" charset="0"/>
                <a:ea typeface="宋体" pitchFamily="2" charset="-122"/>
              </a:rPr>
              <a:t>This graphic comes from RUP.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ChangeArrowheads="1"/>
          </p:cNvSpPr>
          <p:nvPr/>
        </p:nvSpPr>
        <p:spPr bwMode="auto">
          <a:xfrm>
            <a:off x="3885710" y="10348"/>
            <a:ext cx="2973924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-1634" y="8706460"/>
            <a:ext cx="2973925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4421" name="Rectangle 5"/>
          <p:cNvSpPr>
            <a:spLocks noChangeArrowheads="1"/>
          </p:cNvSpPr>
          <p:nvPr/>
        </p:nvSpPr>
        <p:spPr bwMode="auto">
          <a:xfrm>
            <a:off x="-1634" y="10348"/>
            <a:ext cx="2973925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44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8238" y="703263"/>
            <a:ext cx="4556125" cy="3417887"/>
          </a:xfrm>
          <a:ln w="12700" cap="flat">
            <a:solidFill>
              <a:schemeClr val="tx1"/>
            </a:solidFill>
          </a:ln>
        </p:spPr>
      </p:sp>
      <p:sp>
        <p:nvSpPr>
          <p:cNvPr id="44442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89574" tIns="44001" rIns="89574" bIns="44001"/>
          <a:lstStyle/>
          <a:p>
            <a:endParaRPr lang="fr-F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F33A2D-3149-42CD-85C1-017C2CC53AA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7207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B2A102-A744-441B-A8A7-159D6CAF5EB1}" type="slidenum">
              <a:rPr lang="en-US" smtClean="0">
                <a:cs typeface="Arial" charset="0"/>
              </a:rPr>
              <a:pPr/>
              <a:t>27</a:t>
            </a:fld>
            <a:endParaRPr lang="en-US" smtClean="0">
              <a:cs typeface="Arial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Figure 10-32</a:t>
            </a:r>
          </a:p>
        </p:txBody>
      </p:sp>
    </p:spTree>
    <p:extLst>
      <p:ext uri="{BB962C8B-B14F-4D97-AF65-F5344CB8AC3E}">
        <p14:creationId xmlns="" xmlns:p14="http://schemas.microsoft.com/office/powerpoint/2010/main" val="4033347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F9DC38-21E0-41F8-9E12-DC3F55EBA5A2}" type="slidenum">
              <a:rPr lang="en-US" smtClean="0">
                <a:cs typeface="Arial" charset="0"/>
              </a:rPr>
              <a:pPr/>
              <a:t>28</a:t>
            </a:fld>
            <a:endParaRPr lang="en-US" smtClean="0">
              <a:cs typeface="Arial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Figure 10-33</a:t>
            </a:r>
          </a:p>
        </p:txBody>
      </p:sp>
    </p:spTree>
    <p:extLst>
      <p:ext uri="{BB962C8B-B14F-4D97-AF65-F5344CB8AC3E}">
        <p14:creationId xmlns="" xmlns:p14="http://schemas.microsoft.com/office/powerpoint/2010/main" val="734164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F33A2D-3149-42CD-85C1-017C2CC53AA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7207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B0F20B-BC5D-4F89-BC56-4A0877B4AB8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14402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ChangeArrowheads="1"/>
          </p:cNvSpPr>
          <p:nvPr/>
        </p:nvSpPr>
        <p:spPr bwMode="auto">
          <a:xfrm>
            <a:off x="3885710" y="10348"/>
            <a:ext cx="2973924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-1634" y="8706460"/>
            <a:ext cx="2973925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17" name="Rectangle 5"/>
          <p:cNvSpPr>
            <a:spLocks noChangeArrowheads="1"/>
          </p:cNvSpPr>
          <p:nvPr/>
        </p:nvSpPr>
        <p:spPr bwMode="auto">
          <a:xfrm>
            <a:off x="-1634" y="10348"/>
            <a:ext cx="2973925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7713" cy="3417888"/>
          </a:xfrm>
          <a:ln w="12700" cap="flat">
            <a:solidFill>
              <a:schemeClr val="tx1"/>
            </a:solidFill>
          </a:ln>
        </p:spPr>
      </p:sp>
      <p:sp>
        <p:nvSpPr>
          <p:cNvPr id="44851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89574" tIns="44001" rIns="89574" bIns="44001"/>
          <a:lstStyle/>
          <a:p>
            <a:endParaRPr lang="fr-F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28CA2D-6918-4695-ACA2-FCC6819B227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5666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F21DC-34A4-4DFF-89A3-F004825758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827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F21DC-34A4-4DFF-89A3-F004825758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827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F33A2D-3149-42CD-85C1-017C2CC53AA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7207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64850D-1ED7-4358-8947-73B3C52B543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8180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30B7-15B4-4A7D-98B8-8431E72A773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891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3DEA28-4539-4B96-B6B2-DD7028D654C8}" type="slidenum">
              <a:rPr lang="en-US" smtClean="0">
                <a:cs typeface="Arial" charset="0"/>
              </a:rPr>
              <a:pPr/>
              <a:t>45</a:t>
            </a:fld>
            <a:endParaRPr lang="en-US" smtClean="0">
              <a:cs typeface="Arial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Figure 10-41</a:t>
            </a:r>
          </a:p>
        </p:txBody>
      </p:sp>
    </p:spTree>
    <p:extLst>
      <p:ext uri="{BB962C8B-B14F-4D97-AF65-F5344CB8AC3E}">
        <p14:creationId xmlns="" xmlns:p14="http://schemas.microsoft.com/office/powerpoint/2010/main" val="549384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F33A2D-3149-42CD-85C1-017C2CC53AA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720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ChangeArrowheads="1"/>
          </p:cNvSpPr>
          <p:nvPr/>
        </p:nvSpPr>
        <p:spPr bwMode="auto">
          <a:xfrm>
            <a:off x="3885710" y="10348"/>
            <a:ext cx="2973924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8276" name="Rectangle 4"/>
          <p:cNvSpPr>
            <a:spLocks noChangeArrowheads="1"/>
          </p:cNvSpPr>
          <p:nvPr/>
        </p:nvSpPr>
        <p:spPr bwMode="auto">
          <a:xfrm>
            <a:off x="-1634" y="8706460"/>
            <a:ext cx="2973925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-1634" y="10348"/>
            <a:ext cx="2973925" cy="425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82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7713" cy="3417888"/>
          </a:xfrm>
          <a:ln w="12700" cap="flat">
            <a:solidFill>
              <a:schemeClr val="tx1"/>
            </a:solidFill>
          </a:ln>
        </p:spPr>
      </p:sp>
      <p:sp>
        <p:nvSpPr>
          <p:cNvPr id="4382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89574" tIns="44001" rIns="89574" bIns="44001"/>
          <a:lstStyle/>
          <a:p>
            <a:endParaRPr lang="fr-F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40BFA-8213-4BBB-A65D-93E60537F71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37712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05ABC5-026F-4979-AACE-74A2110A632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0588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05ABC5-026F-4979-AACE-74A2110A632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0588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05ABC5-026F-4979-AACE-74A2110A632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0588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DBECC-099E-4EAA-A066-D47DA10D04FD}" type="slidenum">
              <a:rPr lang="en-US" smtClean="0">
                <a:cs typeface="Arial" charset="0"/>
              </a:rPr>
              <a:pPr/>
              <a:t>10</a:t>
            </a:fld>
            <a:endParaRPr lang="en-US" smtClean="0">
              <a:cs typeface="Arial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Figure 10-29</a:t>
            </a:r>
          </a:p>
        </p:txBody>
      </p:sp>
    </p:spTree>
    <p:extLst>
      <p:ext uri="{BB962C8B-B14F-4D97-AF65-F5344CB8AC3E}">
        <p14:creationId xmlns="" xmlns:p14="http://schemas.microsoft.com/office/powerpoint/2010/main" val="233942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FCB034"/>
          </a:solidFill>
          <a:ln>
            <a:solidFill>
              <a:srgbClr val="FC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43800" y="228600"/>
            <a:ext cx="144780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13"/>
          <p:cNvSpPr txBox="1"/>
          <p:nvPr/>
        </p:nvSpPr>
        <p:spPr>
          <a:xfrm>
            <a:off x="0" y="3048000"/>
            <a:ext cx="914400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b="1" dirty="0">
                <a:solidFill>
                  <a:srgbClr val="FF0000"/>
                </a:solidFill>
                <a:latin typeface="+mn-lt"/>
              </a:rPr>
              <a:t>Computer Concepts </a:t>
            </a:r>
            <a:r>
              <a:rPr lang="en-US" sz="5400" b="1" dirty="0" smtClean="0">
                <a:solidFill>
                  <a:srgbClr val="FF0000"/>
                </a:solidFill>
                <a:latin typeface="+mn-lt"/>
              </a:rPr>
              <a:t>2014</a:t>
            </a:r>
            <a:endParaRPr lang="en-US" sz="5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43800" y="228600"/>
            <a:ext cx="144780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" y="1225550"/>
            <a:ext cx="9143998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/>
          <a:srcRect t="46503" r="662"/>
          <a:stretch/>
        </p:blipFill>
        <p:spPr>
          <a:xfrm>
            <a:off x="0" y="4324865"/>
            <a:ext cx="9168714" cy="1863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F37B7-6A6E-4BBA-87E8-F9BBE5578D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371475"/>
            <a:ext cx="2187575" cy="57546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700" y="371475"/>
            <a:ext cx="6410325" cy="57546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3B02F-AD9F-4766-AD68-6BAF8E03D7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371475"/>
            <a:ext cx="8340725" cy="1047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3700" y="1511300"/>
            <a:ext cx="4298950" cy="4614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5050" y="1511300"/>
            <a:ext cx="4298950" cy="4614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D45BD-7F3E-4B3A-937F-E15E971A98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371475"/>
            <a:ext cx="8340725" cy="1047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3700" y="1511300"/>
            <a:ext cx="4298950" cy="4614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45050" y="1511300"/>
            <a:ext cx="4298950" cy="22304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45050" y="3894138"/>
            <a:ext cx="42989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E4823-E651-4C44-9AA8-D0E42FD374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94450" y="0"/>
            <a:ext cx="27495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6075" y="585788"/>
            <a:ext cx="3476625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t="34685"/>
          <a:stretch>
            <a:fillRect/>
          </a:stretch>
        </p:blipFill>
        <p:spPr bwMode="auto">
          <a:xfrm>
            <a:off x="0" y="5448300"/>
            <a:ext cx="91440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416175"/>
            <a:ext cx="7772400" cy="1470025"/>
          </a:xfrm>
        </p:spPr>
        <p:txBody>
          <a:bodyPr/>
          <a:lstStyle>
            <a:lvl1pPr algn="ctr"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24300"/>
            <a:ext cx="6400800" cy="1450975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E0334-746A-4453-AF8E-6CDBFFF94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D4C1-A4E1-42D5-A838-BF3955E82E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700" y="1511300"/>
            <a:ext cx="4298950" cy="4614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5050" y="1511300"/>
            <a:ext cx="4298950" cy="4614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704DC-7C0C-4498-9819-5FDDC9CAB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D4750-D082-4529-97D7-D0C03AA240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45CB7-FDE4-489F-BCED-1E5A791F2F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20335-6364-4392-A28B-3CA1C6A184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55E968-2824-4C15-836B-F0B3C8EC4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C1181-97C9-478E-9258-389341FE3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463675"/>
          </a:xfrm>
          <a:prstGeom prst="rect">
            <a:avLst/>
          </a:prstGeom>
          <a:solidFill>
            <a:srgbClr val="B9D531"/>
          </a:solidFill>
          <a:ln>
            <a:solidFill>
              <a:srgbClr val="B9D5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1667" name="Rectangle 3"/>
          <p:cNvSpPr>
            <a:spLocks noChangeArrowheads="1"/>
          </p:cNvSpPr>
          <p:nvPr/>
        </p:nvSpPr>
        <p:spPr bwMode="auto">
          <a:xfrm>
            <a:off x="0" y="6372225"/>
            <a:ext cx="9144000" cy="485775"/>
          </a:xfrm>
          <a:prstGeom prst="rect">
            <a:avLst/>
          </a:prstGeom>
          <a:solidFill>
            <a:srgbClr val="4EB2E5"/>
          </a:solidFill>
          <a:ln w="9525">
            <a:solidFill>
              <a:srgbClr val="4EB2E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1668" name="Rectangle 4"/>
          <p:cNvSpPr>
            <a:spLocks noChangeArrowheads="1"/>
          </p:cNvSpPr>
          <p:nvPr/>
        </p:nvSpPr>
        <p:spPr bwMode="auto">
          <a:xfrm>
            <a:off x="782638" y="338138"/>
            <a:ext cx="8361362" cy="1225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803275" y="371475"/>
            <a:ext cx="83407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700" y="1511300"/>
            <a:ext cx="8750300" cy="461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16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 smtClean="0">
                <a:solidFill>
                  <a:schemeClr val="bg1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Chapter 10: Information Systems Analysis and Design</a:t>
            </a:r>
          </a:p>
        </p:txBody>
      </p:sp>
      <p:sp>
        <p:nvSpPr>
          <p:cNvPr id="2416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 smtClean="0">
                <a:solidFill>
                  <a:schemeClr val="bg1"/>
                </a:solidFill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fld id="{110A289A-CACD-4685-B60C-5C310939A5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1673" name="Rectangle 9"/>
          <p:cNvSpPr>
            <a:spLocks noChangeArrowheads="1"/>
          </p:cNvSpPr>
          <p:nvPr/>
        </p:nvSpPr>
        <p:spPr bwMode="auto">
          <a:xfrm>
            <a:off x="781050" y="200025"/>
            <a:ext cx="8362950" cy="142875"/>
          </a:xfrm>
          <a:prstGeom prst="rect">
            <a:avLst/>
          </a:prstGeom>
          <a:solidFill>
            <a:srgbClr val="4EB2E5"/>
          </a:solidFill>
          <a:ln w="9525">
            <a:solidFill>
              <a:srgbClr val="4EB2E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1674" name="Text Box 10"/>
          <p:cNvSpPr txBox="1">
            <a:spLocks noChangeArrowheads="1"/>
          </p:cNvSpPr>
          <p:nvPr/>
        </p:nvSpPr>
        <p:spPr bwMode="auto">
          <a:xfrm>
            <a:off x="0" y="317500"/>
            <a:ext cx="7620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800" b="1" dirty="0">
                <a:solidFill>
                  <a:schemeClr val="bg1"/>
                </a:solidFill>
                <a:latin typeface="Arial Narrow" pitchFamily="34" charset="0"/>
                <a:cs typeface="+mn-cs"/>
              </a:rPr>
              <a:t>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3" r:id="rId2"/>
    <p:sldLayoutId id="2147483742" r:id="rId3"/>
    <p:sldLayoutId id="2147483741" r:id="rId4"/>
    <p:sldLayoutId id="2147483740" r:id="rId5"/>
    <p:sldLayoutId id="2147483739" r:id="rId6"/>
    <p:sldLayoutId id="2147483738" r:id="rId7"/>
    <p:sldLayoutId id="2147483737" r:id="rId8"/>
    <p:sldLayoutId id="2147483736" r:id="rId9"/>
    <p:sldLayoutId id="2147483735" r:id="rId10"/>
    <p:sldLayoutId id="2147483734" r:id="rId11"/>
    <p:sldLayoutId id="2147483733" r:id="rId12"/>
    <p:sldLayoutId id="2147483732" r:id="rId13"/>
    <p:sldLayoutId id="2147483745" r:id="rId14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400" b="1">
          <a:solidFill>
            <a:srgbClr val="970E7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 b="1">
          <a:solidFill>
            <a:srgbClr val="970E76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 b="1">
          <a:solidFill>
            <a:srgbClr val="970E76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 b="1">
          <a:solidFill>
            <a:srgbClr val="970E76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 b="1">
          <a:solidFill>
            <a:srgbClr val="970E7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4A95C2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4A95C2"/>
        </a:buClr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4A95C2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4A95C2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4A95C2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E3B81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E3B81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E3B81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E3B81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ui-patterns.com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slideLayout" Target="../slideLayouts/slideLayout6.xml"/><Relationship Id="rId7" Type="http://schemas.openxmlformats.org/officeDocument/2006/relationships/oleObject" Target="../embeddings/oleObject6.bin"/><Relationship Id="rId2" Type="http://schemas.openxmlformats.org/officeDocument/2006/relationships/tags" Target="../tags/tag3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image" Target="../media/image40.png"/><Relationship Id="rId9" Type="http://schemas.openxmlformats.org/officeDocument/2006/relationships/oleObject" Target="../embeddings/oleObject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slideLayout" Target="../slideLayouts/slideLayout6.xml"/><Relationship Id="rId7" Type="http://schemas.openxmlformats.org/officeDocument/2006/relationships/oleObject" Target="../embeddings/oleObject12.bin"/><Relationship Id="rId2" Type="http://schemas.openxmlformats.org/officeDocument/2006/relationships/tags" Target="../tags/tag3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oleObject" Target="../embeddings/oleObject18.bin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7.jpeg"/><Relationship Id="rId12" Type="http://schemas.openxmlformats.org/officeDocument/2006/relationships/oleObject" Target="../embeddings/oleObject17.bin"/><Relationship Id="rId2" Type="http://schemas.openxmlformats.org/officeDocument/2006/relationships/tags" Target="../tags/tag40.xml"/><Relationship Id="rId16" Type="http://schemas.openxmlformats.org/officeDocument/2006/relationships/image" Target="../media/image40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png"/><Relationship Id="rId11" Type="http://schemas.openxmlformats.org/officeDocument/2006/relationships/oleObject" Target="../embeddings/oleObject16.bin"/><Relationship Id="rId5" Type="http://schemas.openxmlformats.org/officeDocument/2006/relationships/image" Target="../media/image45.jpeg"/><Relationship Id="rId15" Type="http://schemas.openxmlformats.org/officeDocument/2006/relationships/oleObject" Target="../embeddings/oleObject20.bin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44.jpeg"/><Relationship Id="rId9" Type="http://schemas.openxmlformats.org/officeDocument/2006/relationships/oleObject" Target="../embeddings/oleObject14.bin"/><Relationship Id="rId14" Type="http://schemas.openxmlformats.org/officeDocument/2006/relationships/oleObject" Target="../embeddings/oleObject1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52.jpeg"/><Relationship Id="rId4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mailto:1291199828@qq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6"/>
          <p:cNvSpPr>
            <a:spLocks noGrp="1" noChangeArrowheads="1"/>
          </p:cNvSpPr>
          <p:nvPr>
            <p:ph type="ctrTitle"/>
          </p:nvPr>
        </p:nvSpPr>
        <p:spPr>
          <a:xfrm>
            <a:off x="740501" y="592001"/>
            <a:ext cx="7772400" cy="2601868"/>
          </a:xfrm>
        </p:spPr>
        <p:txBody>
          <a:bodyPr/>
          <a:lstStyle/>
          <a:p>
            <a:pPr algn="r"/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zh-CN" altLang="en-US" sz="3600" dirty="0" smtClean="0"/>
              <a:t>第十</a:t>
            </a:r>
            <a:r>
              <a:rPr lang="zh-CN" altLang="en-US" sz="3600" dirty="0" smtClean="0"/>
              <a:t>章 信</a:t>
            </a:r>
            <a:r>
              <a:rPr lang="zh-CN" altLang="en-US" sz="3600" dirty="0" smtClean="0"/>
              <a:t>息系统的分析与设计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 smtClean="0"/>
              <a:t>- </a:t>
            </a:r>
            <a:r>
              <a:rPr lang="zh-CN" altLang="en-US" sz="3600" dirty="0" smtClean="0"/>
              <a:t>软</a:t>
            </a:r>
            <a:r>
              <a:rPr lang="zh-CN" altLang="en-US" sz="3600" dirty="0" smtClean="0"/>
              <a:t>件系统分析与设计</a:t>
            </a:r>
            <a:endParaRPr lang="en-US" sz="3600" b="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CASE </a:t>
            </a:r>
            <a:r>
              <a:rPr lang="zh-CN" altLang="en-US" sz="3200" dirty="0" smtClean="0"/>
              <a:t>工具（计算机辅助软件工程）</a:t>
            </a:r>
            <a:endParaRPr lang="en-US" sz="3200" dirty="0" smtClean="0"/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13619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95ABD4-9685-491D-9132-12067071389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565" y="1438382"/>
            <a:ext cx="9010436" cy="5419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CASE </a:t>
            </a:r>
            <a:r>
              <a:rPr lang="zh-CN" altLang="en-US" sz="3200" dirty="0" smtClean="0"/>
              <a:t>工具（计算机辅助软件工程）</a:t>
            </a:r>
            <a:endParaRPr lang="en-US" sz="3200" dirty="0" smtClean="0"/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13619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95ABD4-9685-491D-9132-120670713890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564" y="1489752"/>
            <a:ext cx="9010435" cy="5368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软件需求规格说明（书）</a:t>
            </a:r>
            <a:endParaRPr lang="en-US" sz="3200" dirty="0" smtClean="0"/>
          </a:p>
        </p:txBody>
      </p:sp>
      <p:sp>
        <p:nvSpPr>
          <p:cNvPr id="95234" name="Rectangle 3"/>
          <p:cNvSpPr>
            <a:spLocks noGrp="1" noChangeArrowheads="1"/>
          </p:cNvSpPr>
          <p:nvPr>
            <p:ph idx="1"/>
          </p:nvPr>
        </p:nvSpPr>
        <p:spPr>
          <a:xfrm>
            <a:off x="393700" y="1511300"/>
            <a:ext cx="8382165" cy="46148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对系统“做什么？”进行描述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系统的数据描述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系统的功能和性能描述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系统运行环境和条件描述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系统的约束描述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需求规格说明书是需求分析的结果，也是软件设计的依据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需求的变更需要进行控制和管理</a:t>
            </a:r>
            <a:endParaRPr lang="en-US" sz="2400" dirty="0" smtClean="0"/>
          </a:p>
        </p:txBody>
      </p:sp>
      <p:sp>
        <p:nvSpPr>
          <p:cNvPr id="9523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9523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6468B6E-7A39-4E5B-89E0-0929B2F22D5C}" type="slidenum">
              <a:rPr lang="en-US">
                <a:cs typeface="Arial" charset="0"/>
              </a:rPr>
              <a:pPr/>
              <a:t>12</a:t>
            </a:fld>
            <a:endParaRPr lang="en-US" dirty="0">
              <a:cs typeface="Arial" charset="0"/>
            </a:endParaRPr>
          </a:p>
        </p:txBody>
      </p:sp>
      <p:sp>
        <p:nvSpPr>
          <p:cNvPr id="77826" name="AutoShape 2" descr="http://img5.imgtn.bdimg.com/it/u=769364589,1892164946&amp;fm=21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4448175" cy="24193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7828" name="Picture 4" descr="http://h.hiphotos.baidu.com/exp/w=500/sign=a8491df036fae6cd0cb4ab613fb20f9e/3812b31bb051f819b97aff8dd9b44aed2f73e79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825" y="1517347"/>
            <a:ext cx="4448175" cy="241935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软件需求规格说明</a:t>
            </a:r>
            <a:r>
              <a:rPr lang="en-US" altLang="zh-CN" sz="3600" dirty="0" smtClean="0"/>
              <a:t>-</a:t>
            </a:r>
            <a:r>
              <a:rPr lang="zh-CN" altLang="en-US" sz="3600" dirty="0" smtClean="0"/>
              <a:t>实例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0" y="1511300"/>
            <a:ext cx="8750300" cy="53467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10: Information Systems Analysis and Design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3E0334-746A-4453-AF8E-6CDBFFF9403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33122" name="Picture 2" descr="http://www.dwgqt.cn/uploads/allimg/110822/67-110R2141P90-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4366" y="1526805"/>
            <a:ext cx="5743575" cy="5331195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主要内容</a:t>
            </a:r>
            <a:endParaRPr lang="en-US" sz="3600" dirty="0" smtClean="0"/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软件系统开发：需求分析</a:t>
            </a:r>
            <a:endParaRPr lang="en-US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 系统设计</a:t>
            </a:r>
            <a:endParaRPr lang="en-US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 系统实现和测试</a:t>
            </a:r>
            <a:endParaRPr lang="en-US" altLang="zh-CN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软件系统运行和维护</a:t>
            </a:r>
            <a:endParaRPr lang="en-US" sz="2400" dirty="0" smtClean="0"/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8466A54-3A5F-407C-A3E2-29BB2C95E1CC}" type="slidenum">
              <a:rPr lang="en-US">
                <a:cs typeface="Arial" charset="0"/>
              </a:rPr>
              <a:pPr/>
              <a:t>14</a:t>
            </a:fld>
            <a:endParaRPr lang="en-US">
              <a:cs typeface="Arial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17753" y="2511640"/>
            <a:ext cx="5502022" cy="6506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i.wy2.chinabm.cn/201501/28/141815884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4637" y="3961205"/>
            <a:ext cx="2652093" cy="2202772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系统设计</a:t>
            </a:r>
            <a:endParaRPr lang="en-US" sz="3600" dirty="0" smtClean="0"/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890648" y="1511300"/>
            <a:ext cx="8253351" cy="49845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大型系统的组成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软件设计的主要任务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概要设计阶段：数据设计、软件架构设计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详细设计阶段：用户界面设计、功能模块设计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设计工具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设计方案评估和选择</a:t>
            </a:r>
            <a:endParaRPr lang="en-US" altLang="en-US" sz="2000" dirty="0" smtClean="0"/>
          </a:p>
        </p:txBody>
      </p:sp>
      <p:sp>
        <p:nvSpPr>
          <p:cNvPr id="7885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7885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738B464-E9CB-4D59-BE75-EBDC25370D01}" type="slidenum">
              <a:rPr lang="en-US">
                <a:cs typeface="Arial" charset="0"/>
              </a:rPr>
              <a:pPr/>
              <a:t>15</a:t>
            </a:fld>
            <a:endParaRPr lang="en-US">
              <a:cs typeface="Arial" charset="0"/>
            </a:endParaRPr>
          </a:p>
        </p:txBody>
      </p:sp>
      <p:pic>
        <p:nvPicPr>
          <p:cNvPr id="71682" name="Picture 2" descr="http://www.home.agilent.com/upload/cmc_upload/ck/4W/images/systemvue_300x2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4484" y="4062639"/>
            <a:ext cx="2857500" cy="21336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6553836" y="6248400"/>
            <a:ext cx="1904144" cy="457200"/>
          </a:xfrm>
          <a:prstGeom prst="rect">
            <a:avLst/>
          </a:prstGeom>
        </p:spPr>
        <p:txBody>
          <a:bodyPr/>
          <a:lstStyle/>
          <a:p>
            <a:fld id="{C06795D2-EFB1-4FC1-8418-FD682C6BD33C}" type="slidenum">
              <a:rPr lang="zh-CN" altLang="en-US"/>
              <a:pPr/>
              <a:t>16</a:t>
            </a:fld>
            <a:endParaRPr lang="en-US" altLang="zh-CN"/>
          </a:p>
        </p:txBody>
      </p:sp>
      <p:grpSp>
        <p:nvGrpSpPr>
          <p:cNvPr id="2" name="Group 1068"/>
          <p:cNvGrpSpPr>
            <a:grpSpLocks/>
          </p:cNvGrpSpPr>
          <p:nvPr/>
        </p:nvGrpSpPr>
        <p:grpSpPr bwMode="auto">
          <a:xfrm>
            <a:off x="688769" y="1941513"/>
            <a:ext cx="7877685" cy="3675516"/>
            <a:chOff x="701" y="1205"/>
            <a:chExt cx="5278" cy="1923"/>
          </a:xfrm>
        </p:grpSpPr>
        <p:sp>
          <p:nvSpPr>
            <p:cNvPr id="398339" name="Rectangle 1027"/>
            <p:cNvSpPr>
              <a:spLocks noChangeArrowheads="1"/>
            </p:cNvSpPr>
            <p:nvPr/>
          </p:nvSpPr>
          <p:spPr bwMode="auto">
            <a:xfrm>
              <a:off x="2247" y="1205"/>
              <a:ext cx="726" cy="177"/>
            </a:xfrm>
            <a:prstGeom prst="rect">
              <a:avLst/>
            </a:prstGeom>
            <a:solidFill>
              <a:srgbClr val="FF4D68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charset="0"/>
                </a:rPr>
                <a:t>系统 (</a:t>
              </a:r>
              <a:r>
                <a:rPr lang="en-US" altLang="zh-CN" sz="1400">
                  <a:solidFill>
                    <a:schemeClr val="bg1"/>
                  </a:solidFill>
                  <a:latin typeface="Arial" charset="0"/>
                </a:rPr>
                <a:t>SSS)</a:t>
              </a:r>
            </a:p>
          </p:txBody>
        </p:sp>
        <p:sp>
          <p:nvSpPr>
            <p:cNvPr id="398340" name="Line 1028"/>
            <p:cNvSpPr>
              <a:spLocks noChangeShapeType="1"/>
            </p:cNvSpPr>
            <p:nvPr/>
          </p:nvSpPr>
          <p:spPr bwMode="auto">
            <a:xfrm>
              <a:off x="1499" y="1518"/>
              <a:ext cx="256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41" name="Line 1029"/>
            <p:cNvSpPr>
              <a:spLocks noChangeShapeType="1"/>
            </p:cNvSpPr>
            <p:nvPr/>
          </p:nvSpPr>
          <p:spPr bwMode="auto">
            <a:xfrm>
              <a:off x="2705" y="1409"/>
              <a:ext cx="0" cy="11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42" name="Line 1030"/>
            <p:cNvSpPr>
              <a:spLocks noChangeShapeType="1"/>
            </p:cNvSpPr>
            <p:nvPr/>
          </p:nvSpPr>
          <p:spPr bwMode="auto">
            <a:xfrm>
              <a:off x="1509" y="1521"/>
              <a:ext cx="0" cy="44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43" name="Line 1031"/>
            <p:cNvSpPr>
              <a:spLocks noChangeShapeType="1"/>
            </p:cNvSpPr>
            <p:nvPr/>
          </p:nvSpPr>
          <p:spPr bwMode="auto">
            <a:xfrm>
              <a:off x="4064" y="1516"/>
              <a:ext cx="2" cy="9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44" name="Line 1032"/>
            <p:cNvSpPr>
              <a:spLocks noChangeShapeType="1"/>
            </p:cNvSpPr>
            <p:nvPr/>
          </p:nvSpPr>
          <p:spPr bwMode="auto">
            <a:xfrm>
              <a:off x="2363" y="1952"/>
              <a:ext cx="319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45" name="Line 1033"/>
            <p:cNvSpPr>
              <a:spLocks noChangeShapeType="1"/>
            </p:cNvSpPr>
            <p:nvPr/>
          </p:nvSpPr>
          <p:spPr bwMode="auto">
            <a:xfrm>
              <a:off x="2360" y="1951"/>
              <a:ext cx="0" cy="12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46" name="Line 1034"/>
            <p:cNvSpPr>
              <a:spLocks noChangeShapeType="1"/>
            </p:cNvSpPr>
            <p:nvPr/>
          </p:nvSpPr>
          <p:spPr bwMode="auto">
            <a:xfrm>
              <a:off x="3178" y="1956"/>
              <a:ext cx="0" cy="1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47" name="Line 1035"/>
            <p:cNvSpPr>
              <a:spLocks noChangeShapeType="1"/>
            </p:cNvSpPr>
            <p:nvPr/>
          </p:nvSpPr>
          <p:spPr bwMode="auto">
            <a:xfrm>
              <a:off x="4829" y="1956"/>
              <a:ext cx="0" cy="13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48" name="Rectangle 1036"/>
            <p:cNvSpPr>
              <a:spLocks noChangeArrowheads="1"/>
            </p:cNvSpPr>
            <p:nvPr/>
          </p:nvSpPr>
          <p:spPr bwMode="auto">
            <a:xfrm>
              <a:off x="1977" y="2086"/>
              <a:ext cx="781" cy="177"/>
            </a:xfrm>
            <a:prstGeom prst="rect">
              <a:avLst/>
            </a:prstGeom>
            <a:solidFill>
              <a:srgbClr val="D34FD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Arial" charset="0"/>
                </a:rPr>
                <a:t>CSCI (SRS)</a:t>
              </a:r>
            </a:p>
          </p:txBody>
        </p:sp>
        <p:sp>
          <p:nvSpPr>
            <p:cNvPr id="398349" name="Rectangle 1037"/>
            <p:cNvSpPr>
              <a:spLocks noChangeArrowheads="1"/>
            </p:cNvSpPr>
            <p:nvPr/>
          </p:nvSpPr>
          <p:spPr bwMode="auto">
            <a:xfrm>
              <a:off x="4618" y="2086"/>
              <a:ext cx="447" cy="177"/>
            </a:xfrm>
            <a:prstGeom prst="rect">
              <a:avLst/>
            </a:prstGeom>
            <a:solidFill>
              <a:srgbClr val="02C4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HWCI</a:t>
              </a:r>
            </a:p>
          </p:txBody>
        </p:sp>
        <p:sp>
          <p:nvSpPr>
            <p:cNvPr id="398350" name="Line 1038"/>
            <p:cNvSpPr>
              <a:spLocks noChangeShapeType="1"/>
            </p:cNvSpPr>
            <p:nvPr/>
          </p:nvSpPr>
          <p:spPr bwMode="auto">
            <a:xfrm flipV="1">
              <a:off x="1082" y="2370"/>
              <a:ext cx="4342" cy="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51" name="Line 1039"/>
            <p:cNvSpPr>
              <a:spLocks noChangeShapeType="1"/>
            </p:cNvSpPr>
            <p:nvPr/>
          </p:nvSpPr>
          <p:spPr bwMode="auto">
            <a:xfrm>
              <a:off x="1860" y="2379"/>
              <a:ext cx="0" cy="11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52" name="Line 1040"/>
            <p:cNvSpPr>
              <a:spLocks noChangeShapeType="1"/>
            </p:cNvSpPr>
            <p:nvPr/>
          </p:nvSpPr>
          <p:spPr bwMode="auto">
            <a:xfrm>
              <a:off x="2615" y="2379"/>
              <a:ext cx="0" cy="11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53" name="Line 1041"/>
            <p:cNvSpPr>
              <a:spLocks noChangeShapeType="1"/>
            </p:cNvSpPr>
            <p:nvPr/>
          </p:nvSpPr>
          <p:spPr bwMode="auto">
            <a:xfrm>
              <a:off x="3410" y="2379"/>
              <a:ext cx="0" cy="38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54" name="Line 1042"/>
            <p:cNvSpPr>
              <a:spLocks noChangeShapeType="1"/>
            </p:cNvSpPr>
            <p:nvPr/>
          </p:nvSpPr>
          <p:spPr bwMode="auto">
            <a:xfrm>
              <a:off x="4705" y="2379"/>
              <a:ext cx="0" cy="56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55" name="Line 1043"/>
            <p:cNvSpPr>
              <a:spLocks noChangeShapeType="1"/>
            </p:cNvSpPr>
            <p:nvPr/>
          </p:nvSpPr>
          <p:spPr bwMode="auto">
            <a:xfrm>
              <a:off x="5430" y="2379"/>
              <a:ext cx="0" cy="11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56" name="Rectangle 1044"/>
            <p:cNvSpPr>
              <a:spLocks noChangeArrowheads="1"/>
            </p:cNvSpPr>
            <p:nvPr/>
          </p:nvSpPr>
          <p:spPr bwMode="auto">
            <a:xfrm>
              <a:off x="1493" y="2500"/>
              <a:ext cx="781" cy="177"/>
            </a:xfrm>
            <a:prstGeom prst="rect">
              <a:avLst/>
            </a:prstGeom>
            <a:solidFill>
              <a:srgbClr val="D34FD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Arial" charset="0"/>
                </a:rPr>
                <a:t>CSCI (SRS)</a:t>
              </a:r>
            </a:p>
          </p:txBody>
        </p:sp>
        <p:sp>
          <p:nvSpPr>
            <p:cNvPr id="398357" name="Rectangle 1045"/>
            <p:cNvSpPr>
              <a:spLocks noChangeArrowheads="1"/>
            </p:cNvSpPr>
            <p:nvPr/>
          </p:nvSpPr>
          <p:spPr bwMode="auto">
            <a:xfrm>
              <a:off x="3000" y="2500"/>
              <a:ext cx="849" cy="177"/>
            </a:xfrm>
            <a:prstGeom prst="rect">
              <a:avLst/>
            </a:prstGeom>
            <a:solidFill>
              <a:srgbClr val="02C4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HWCI (PIDS)</a:t>
              </a:r>
            </a:p>
          </p:txBody>
        </p:sp>
        <p:sp>
          <p:nvSpPr>
            <p:cNvPr id="398358" name="Rectangle 1046"/>
            <p:cNvSpPr>
              <a:spLocks noChangeArrowheads="1"/>
            </p:cNvSpPr>
            <p:nvPr/>
          </p:nvSpPr>
          <p:spPr bwMode="auto">
            <a:xfrm>
              <a:off x="3853" y="2500"/>
              <a:ext cx="447" cy="177"/>
            </a:xfrm>
            <a:prstGeom prst="rect">
              <a:avLst/>
            </a:prstGeom>
            <a:solidFill>
              <a:srgbClr val="02C4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HWCI</a:t>
              </a:r>
            </a:p>
          </p:txBody>
        </p:sp>
        <p:sp>
          <p:nvSpPr>
            <p:cNvPr id="398359" name="Rectangle 1047"/>
            <p:cNvSpPr>
              <a:spLocks noChangeArrowheads="1"/>
            </p:cNvSpPr>
            <p:nvPr/>
          </p:nvSpPr>
          <p:spPr bwMode="auto">
            <a:xfrm>
              <a:off x="5201" y="2500"/>
              <a:ext cx="447" cy="177"/>
            </a:xfrm>
            <a:prstGeom prst="rect">
              <a:avLst/>
            </a:prstGeom>
            <a:solidFill>
              <a:srgbClr val="02C4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HWCI</a:t>
              </a:r>
            </a:p>
          </p:txBody>
        </p:sp>
        <p:sp>
          <p:nvSpPr>
            <p:cNvPr id="398360" name="Line 1048"/>
            <p:cNvSpPr>
              <a:spLocks noChangeShapeType="1"/>
            </p:cNvSpPr>
            <p:nvPr/>
          </p:nvSpPr>
          <p:spPr bwMode="auto">
            <a:xfrm>
              <a:off x="3944" y="2828"/>
              <a:ext cx="137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61" name="Line 1049"/>
            <p:cNvSpPr>
              <a:spLocks noChangeShapeType="1"/>
            </p:cNvSpPr>
            <p:nvPr/>
          </p:nvSpPr>
          <p:spPr bwMode="auto">
            <a:xfrm>
              <a:off x="3945" y="2832"/>
              <a:ext cx="0" cy="1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62" name="Line 1050"/>
            <p:cNvSpPr>
              <a:spLocks noChangeShapeType="1"/>
            </p:cNvSpPr>
            <p:nvPr/>
          </p:nvSpPr>
          <p:spPr bwMode="auto">
            <a:xfrm>
              <a:off x="5319" y="2832"/>
              <a:ext cx="0" cy="1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63" name="Rectangle 1051"/>
            <p:cNvSpPr>
              <a:spLocks noChangeArrowheads="1"/>
            </p:cNvSpPr>
            <p:nvPr/>
          </p:nvSpPr>
          <p:spPr bwMode="auto">
            <a:xfrm>
              <a:off x="3577" y="2951"/>
              <a:ext cx="781" cy="177"/>
            </a:xfrm>
            <a:prstGeom prst="rect">
              <a:avLst/>
            </a:prstGeom>
            <a:solidFill>
              <a:srgbClr val="D34FD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Arial" charset="0"/>
                </a:rPr>
                <a:t>CSCI (SRS)</a:t>
              </a:r>
            </a:p>
          </p:txBody>
        </p:sp>
        <p:sp>
          <p:nvSpPr>
            <p:cNvPr id="398364" name="Rectangle 1052"/>
            <p:cNvSpPr>
              <a:spLocks noChangeArrowheads="1"/>
            </p:cNvSpPr>
            <p:nvPr/>
          </p:nvSpPr>
          <p:spPr bwMode="auto">
            <a:xfrm>
              <a:off x="5111" y="2951"/>
              <a:ext cx="447" cy="177"/>
            </a:xfrm>
            <a:prstGeom prst="rect">
              <a:avLst/>
            </a:prstGeom>
            <a:solidFill>
              <a:srgbClr val="02C4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HWCI</a:t>
              </a:r>
            </a:p>
          </p:txBody>
        </p:sp>
        <p:sp>
          <p:nvSpPr>
            <p:cNvPr id="398365" name="Rectangle 1053"/>
            <p:cNvSpPr>
              <a:spLocks noChangeArrowheads="1"/>
            </p:cNvSpPr>
            <p:nvPr/>
          </p:nvSpPr>
          <p:spPr bwMode="auto">
            <a:xfrm>
              <a:off x="1386" y="1919"/>
              <a:ext cx="222" cy="17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zh-CN" altLang="en-US" sz="1400">
                  <a:solidFill>
                    <a:srgbClr val="000000"/>
                  </a:solidFill>
                  <a:latin typeface="Arial" charset="0"/>
                </a:rPr>
                <a:t>...</a:t>
              </a:r>
            </a:p>
          </p:txBody>
        </p:sp>
        <p:sp>
          <p:nvSpPr>
            <p:cNvPr id="398366" name="Rectangle 1054"/>
            <p:cNvSpPr>
              <a:spLocks noChangeArrowheads="1"/>
            </p:cNvSpPr>
            <p:nvPr/>
          </p:nvSpPr>
          <p:spPr bwMode="auto">
            <a:xfrm>
              <a:off x="2283" y="2500"/>
              <a:ext cx="670" cy="17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Arial" charset="0"/>
                </a:rPr>
                <a:t>界面         </a:t>
              </a:r>
            </a:p>
          </p:txBody>
        </p:sp>
        <p:sp>
          <p:nvSpPr>
            <p:cNvPr id="398367" name="Rectangle 1055"/>
            <p:cNvSpPr>
              <a:spLocks noChangeArrowheads="1"/>
            </p:cNvSpPr>
            <p:nvPr/>
          </p:nvSpPr>
          <p:spPr bwMode="auto">
            <a:xfrm>
              <a:off x="2862" y="2086"/>
              <a:ext cx="670" cy="17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zh-CN" altLang="en-US" sz="1400">
                  <a:solidFill>
                    <a:srgbClr val="000000"/>
                  </a:solidFill>
                  <a:latin typeface="Arial" charset="0"/>
                </a:rPr>
                <a:t>界面         </a:t>
              </a:r>
            </a:p>
          </p:txBody>
        </p:sp>
        <p:sp>
          <p:nvSpPr>
            <p:cNvPr id="398368" name="Rectangle 1056"/>
            <p:cNvSpPr>
              <a:spLocks noChangeArrowheads="1"/>
            </p:cNvSpPr>
            <p:nvPr/>
          </p:nvSpPr>
          <p:spPr bwMode="auto">
            <a:xfrm>
              <a:off x="4375" y="2951"/>
              <a:ext cx="704" cy="17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zh-CN" altLang="en-US" sz="1400">
                  <a:solidFill>
                    <a:srgbClr val="000000"/>
                  </a:solidFill>
                  <a:latin typeface="Arial" charset="0"/>
                </a:rPr>
                <a:t>界面          </a:t>
              </a:r>
            </a:p>
          </p:txBody>
        </p:sp>
        <p:sp>
          <p:nvSpPr>
            <p:cNvPr id="398369" name="Line 1057"/>
            <p:cNvSpPr>
              <a:spLocks noChangeShapeType="1"/>
            </p:cNvSpPr>
            <p:nvPr/>
          </p:nvSpPr>
          <p:spPr bwMode="auto">
            <a:xfrm>
              <a:off x="5562" y="1946"/>
              <a:ext cx="0" cy="1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70" name="Rectangle 1058"/>
            <p:cNvSpPr>
              <a:spLocks noChangeArrowheads="1"/>
            </p:cNvSpPr>
            <p:nvPr/>
          </p:nvSpPr>
          <p:spPr bwMode="auto">
            <a:xfrm>
              <a:off x="5198" y="2086"/>
              <a:ext cx="781" cy="177"/>
            </a:xfrm>
            <a:prstGeom prst="rect">
              <a:avLst/>
            </a:prstGeom>
            <a:solidFill>
              <a:srgbClr val="D34FD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Arial" charset="0"/>
                </a:rPr>
                <a:t>CSCI (SRS)</a:t>
              </a:r>
            </a:p>
          </p:txBody>
        </p:sp>
        <p:sp>
          <p:nvSpPr>
            <p:cNvPr id="398371" name="Line 1059"/>
            <p:cNvSpPr>
              <a:spLocks noChangeShapeType="1"/>
            </p:cNvSpPr>
            <p:nvPr/>
          </p:nvSpPr>
          <p:spPr bwMode="auto">
            <a:xfrm>
              <a:off x="1081" y="2363"/>
              <a:ext cx="0" cy="13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72" name="Rectangle 1060"/>
            <p:cNvSpPr>
              <a:spLocks noChangeArrowheads="1"/>
            </p:cNvSpPr>
            <p:nvPr/>
          </p:nvSpPr>
          <p:spPr bwMode="auto">
            <a:xfrm>
              <a:off x="701" y="2500"/>
              <a:ext cx="781" cy="177"/>
            </a:xfrm>
            <a:prstGeom prst="rect">
              <a:avLst/>
            </a:prstGeom>
            <a:solidFill>
              <a:srgbClr val="D34FD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Arial" charset="0"/>
                </a:rPr>
                <a:t>CSCI (SRS)</a:t>
              </a:r>
            </a:p>
          </p:txBody>
        </p:sp>
        <p:sp>
          <p:nvSpPr>
            <p:cNvPr id="398374" name="Rectangle 1062"/>
            <p:cNvSpPr>
              <a:spLocks noChangeArrowheads="1"/>
            </p:cNvSpPr>
            <p:nvPr/>
          </p:nvSpPr>
          <p:spPr bwMode="auto">
            <a:xfrm>
              <a:off x="3586" y="1678"/>
              <a:ext cx="849" cy="177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zh-CN" altLang="en-US" sz="1400">
                  <a:solidFill>
                    <a:schemeClr val="tx1"/>
                  </a:solidFill>
                  <a:latin typeface="Arial" charset="0"/>
                </a:rPr>
                <a:t>子系统 (</a:t>
              </a:r>
              <a:r>
                <a:rPr lang="en-US" altLang="zh-CN" sz="1400">
                  <a:solidFill>
                    <a:schemeClr val="tx1"/>
                  </a:solidFill>
                  <a:latin typeface="Arial" charset="0"/>
                </a:rPr>
                <a:t>SSS)</a:t>
              </a:r>
            </a:p>
          </p:txBody>
        </p:sp>
        <p:sp>
          <p:nvSpPr>
            <p:cNvPr id="398375" name="Rectangle 1063"/>
            <p:cNvSpPr>
              <a:spLocks noChangeArrowheads="1"/>
            </p:cNvSpPr>
            <p:nvPr/>
          </p:nvSpPr>
          <p:spPr bwMode="auto">
            <a:xfrm>
              <a:off x="3670" y="2086"/>
              <a:ext cx="849" cy="177"/>
            </a:xfrm>
            <a:prstGeom prst="rect">
              <a:avLst/>
            </a:prstGeom>
            <a:solidFill>
              <a:srgbClr val="02C4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HWCI (PIDS)</a:t>
              </a:r>
            </a:p>
          </p:txBody>
        </p:sp>
        <p:sp>
          <p:nvSpPr>
            <p:cNvPr id="398376" name="Rectangle 1064"/>
            <p:cNvSpPr>
              <a:spLocks noChangeArrowheads="1"/>
            </p:cNvSpPr>
            <p:nvPr/>
          </p:nvSpPr>
          <p:spPr bwMode="auto">
            <a:xfrm>
              <a:off x="996" y="1670"/>
              <a:ext cx="849" cy="177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zh-CN" altLang="en-US" sz="1400">
                  <a:solidFill>
                    <a:schemeClr val="tx1"/>
                  </a:solidFill>
                  <a:latin typeface="Arial" charset="0"/>
                </a:rPr>
                <a:t>子系统 (</a:t>
              </a:r>
              <a:r>
                <a:rPr lang="en-US" altLang="zh-CN" sz="1400">
                  <a:solidFill>
                    <a:schemeClr val="tx1"/>
                  </a:solidFill>
                  <a:latin typeface="Arial" charset="0"/>
                </a:rPr>
                <a:t>SSS)</a:t>
              </a:r>
            </a:p>
          </p:txBody>
        </p:sp>
        <p:sp>
          <p:nvSpPr>
            <p:cNvPr id="398377" name="Rectangle 1065"/>
            <p:cNvSpPr>
              <a:spLocks noChangeArrowheads="1"/>
            </p:cNvSpPr>
            <p:nvPr/>
          </p:nvSpPr>
          <p:spPr bwMode="auto">
            <a:xfrm>
              <a:off x="3294" y="2710"/>
              <a:ext cx="222" cy="17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zh-CN" altLang="en-US" sz="1400">
                  <a:solidFill>
                    <a:srgbClr val="000000"/>
                  </a:solidFill>
                  <a:latin typeface="Arial" charset="0"/>
                </a:rPr>
                <a:t>...</a:t>
              </a:r>
            </a:p>
          </p:txBody>
        </p:sp>
        <p:sp>
          <p:nvSpPr>
            <p:cNvPr id="398378" name="Rectangle 1066"/>
            <p:cNvSpPr>
              <a:spLocks noChangeArrowheads="1"/>
            </p:cNvSpPr>
            <p:nvPr/>
          </p:nvSpPr>
          <p:spPr bwMode="auto">
            <a:xfrm>
              <a:off x="4341" y="2500"/>
              <a:ext cx="855" cy="177"/>
            </a:xfrm>
            <a:prstGeom prst="rect">
              <a:avLst/>
            </a:prstGeom>
            <a:solidFill>
              <a:srgbClr val="02C4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312" tIns="42862" rIns="87312" bIns="42862">
              <a:spAutoFit/>
            </a:bodyPr>
            <a:lstStyle/>
            <a:p>
              <a:pPr defTabSz="715963">
                <a:lnSpc>
                  <a:spcPct val="90000"/>
                </a:lnSpc>
              </a:pPr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HWCI (CIDS)</a:t>
              </a:r>
            </a:p>
          </p:txBody>
        </p:sp>
      </p:grpSp>
      <p:sp>
        <p:nvSpPr>
          <p:cNvPr id="398381" name="Rectangle 10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大型系统的组成</a:t>
            </a:r>
            <a:endParaRPr lang="zh-CN" altLang="en-US" sz="3600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软件设计的主要任务</a:t>
            </a:r>
            <a:endParaRPr lang="en-US" sz="3600" dirty="0" smtClean="0"/>
          </a:p>
        </p:txBody>
      </p:sp>
      <p:sp>
        <p:nvSpPr>
          <p:cNvPr id="8294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93700" y="1511300"/>
            <a:ext cx="8483172" cy="46148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软件设计回答“怎么做？”的问题，即如何实现需求的功能，包括：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数据设计 </a:t>
            </a:r>
            <a:r>
              <a:rPr lang="en-US" altLang="zh-CN" sz="2000" dirty="0" smtClean="0"/>
              <a:t>Data Design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架构设计 </a:t>
            </a:r>
            <a:r>
              <a:rPr lang="en-US" sz="2000" dirty="0" smtClean="0"/>
              <a:t>Architecture Design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界面设计 </a:t>
            </a:r>
            <a:r>
              <a:rPr lang="en-US" sz="2000" dirty="0" smtClean="0"/>
              <a:t>Interface Design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构件设计 </a:t>
            </a:r>
            <a:r>
              <a:rPr lang="en-US" sz="2000" dirty="0" smtClean="0"/>
              <a:t>Component Design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设计建模 </a:t>
            </a:r>
            <a:r>
              <a:rPr lang="en-US" sz="2000" dirty="0" smtClean="0"/>
              <a:t>Design Modeling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编写设计文档 </a:t>
            </a:r>
            <a:r>
              <a:rPr lang="en-US" sz="2000" dirty="0" smtClean="0"/>
              <a:t>Design Documentation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82948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Chapter 10: Information Systems Analysis and Design</a:t>
            </a:r>
          </a:p>
        </p:txBody>
      </p:sp>
      <p:sp>
        <p:nvSpPr>
          <p:cNvPr id="8294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B7C2820-8AB8-4707-AE9E-655E79CB3A98}" type="slidenum">
              <a:rPr lang="en-US">
                <a:cs typeface="Arial" charset="0"/>
              </a:rPr>
              <a:pPr/>
              <a:t>17</a:t>
            </a:fld>
            <a:endParaRPr lang="en-US">
              <a:cs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70" y="3210550"/>
            <a:ext cx="1941817" cy="2804472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836" y="6248400"/>
            <a:ext cx="1904144" cy="457200"/>
          </a:xfrm>
          <a:prstGeom prst="rect">
            <a:avLst/>
          </a:prstGeom>
        </p:spPr>
        <p:txBody>
          <a:bodyPr/>
          <a:lstStyle/>
          <a:p>
            <a:fld id="{70DF2463-49C6-4363-AB4E-BD45712B90EE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441346" name="Rectangle 2"/>
          <p:cNvSpPr>
            <a:spLocks noChangeArrowheads="1"/>
          </p:cNvSpPr>
          <p:nvPr/>
        </p:nvSpPr>
        <p:spPr bwMode="auto">
          <a:xfrm>
            <a:off x="180301" y="5126038"/>
            <a:ext cx="8664665" cy="52705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Arial" charset="0"/>
              </a:rPr>
              <a:t>配置管理</a:t>
            </a:r>
            <a:r>
              <a:rPr lang="zh-CN" altLang="en-US" sz="1400" dirty="0" smtClean="0">
                <a:solidFill>
                  <a:schemeClr val="tx1"/>
                </a:solidFill>
                <a:latin typeface="Arial" charset="0"/>
              </a:rPr>
              <a:t>功能</a:t>
            </a:r>
            <a:endParaRPr lang="zh-CN" altLang="en-US" sz="1400" dirty="0">
              <a:solidFill>
                <a:schemeClr val="tx1"/>
              </a:solidFill>
              <a:latin typeface="Arial" charset="0"/>
            </a:endParaRPr>
          </a:p>
          <a:p>
            <a:pPr algn="just"/>
            <a:endParaRPr lang="en-US" altLang="zh-CN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41348" name="Rectangle 4"/>
          <p:cNvSpPr>
            <a:spLocks noGrp="1" noChangeArrowheads="1"/>
          </p:cNvSpPr>
          <p:nvPr>
            <p:ph type="title"/>
          </p:nvPr>
        </p:nvSpPr>
        <p:spPr>
          <a:xfrm>
            <a:off x="3076104" y="312240"/>
            <a:ext cx="4417226" cy="646973"/>
          </a:xfrm>
          <a:noFill/>
          <a:ln/>
        </p:spPr>
        <p:txBody>
          <a:bodyPr wrap="square" lIns="92075" tIns="46038" rIns="92075" bIns="46038" anchor="ctr">
            <a:spAutoFit/>
          </a:bodyPr>
          <a:lstStyle/>
          <a:p>
            <a:r>
              <a:rPr lang="zh-CN" altLang="en-US" sz="3600" dirty="0" smtClean="0"/>
              <a:t>概要设计阶段</a:t>
            </a:r>
            <a:endParaRPr lang="zh-CN" altLang="en-US" sz="3600" dirty="0"/>
          </a:p>
        </p:txBody>
      </p:sp>
      <p:sp>
        <p:nvSpPr>
          <p:cNvPr id="441403" name="Rectangle 59"/>
          <p:cNvSpPr>
            <a:spLocks noChangeArrowheads="1"/>
          </p:cNvSpPr>
          <p:nvPr/>
        </p:nvSpPr>
        <p:spPr bwMode="auto">
          <a:xfrm>
            <a:off x="784292" y="783773"/>
            <a:ext cx="1413850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Arial" charset="0"/>
              </a:rPr>
              <a:t>软件工程功能</a:t>
            </a: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148052" y="3810001"/>
            <a:ext cx="6289981" cy="1273175"/>
            <a:chOff x="2" y="2472"/>
            <a:chExt cx="4291" cy="802"/>
          </a:xfrm>
        </p:grpSpPr>
        <p:sp>
          <p:nvSpPr>
            <p:cNvPr id="441404" name="Rectangle 60"/>
            <p:cNvSpPr>
              <a:spLocks noChangeArrowheads="1"/>
            </p:cNvSpPr>
            <p:nvPr/>
          </p:nvSpPr>
          <p:spPr bwMode="auto">
            <a:xfrm>
              <a:off x="2" y="2472"/>
              <a:ext cx="179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zh-CN" altLang="en-US" sz="1600">
                  <a:solidFill>
                    <a:srgbClr val="A9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正式的合格测试功能 (</a:t>
              </a:r>
              <a:r>
                <a:rPr lang="en-US" altLang="zh-CN" sz="1600">
                  <a:solidFill>
                    <a:srgbClr val="A9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FQT)</a:t>
              </a:r>
            </a:p>
          </p:txBody>
        </p:sp>
        <p:grpSp>
          <p:nvGrpSpPr>
            <p:cNvPr id="3" name="Group 61"/>
            <p:cNvGrpSpPr>
              <a:grpSpLocks/>
            </p:cNvGrpSpPr>
            <p:nvPr/>
          </p:nvGrpSpPr>
          <p:grpSpPr bwMode="auto">
            <a:xfrm>
              <a:off x="3808" y="2755"/>
              <a:ext cx="485" cy="519"/>
              <a:chOff x="3808" y="2755"/>
              <a:chExt cx="485" cy="519"/>
            </a:xfrm>
          </p:grpSpPr>
          <p:grpSp>
            <p:nvGrpSpPr>
              <p:cNvPr id="4" name="Group 62"/>
              <p:cNvGrpSpPr>
                <a:grpSpLocks/>
              </p:cNvGrpSpPr>
              <p:nvPr/>
            </p:nvGrpSpPr>
            <p:grpSpPr bwMode="auto">
              <a:xfrm>
                <a:off x="3808" y="2755"/>
                <a:ext cx="485" cy="519"/>
                <a:chOff x="3808" y="2755"/>
                <a:chExt cx="485" cy="519"/>
              </a:xfrm>
            </p:grpSpPr>
            <p:sp>
              <p:nvSpPr>
                <p:cNvPr id="441407" name="Rectangle 63"/>
                <p:cNvSpPr>
                  <a:spLocks noChangeArrowheads="1"/>
                </p:cNvSpPr>
                <p:nvPr/>
              </p:nvSpPr>
              <p:spPr bwMode="auto">
                <a:xfrm>
                  <a:off x="3860" y="2760"/>
                  <a:ext cx="433" cy="471"/>
                </a:xfrm>
                <a:prstGeom prst="rect">
                  <a:avLst/>
                </a:prstGeom>
                <a:solidFill>
                  <a:srgbClr val="FCFEB9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408" name="Rectangle 64"/>
                <p:cNvSpPr>
                  <a:spLocks noChangeArrowheads="1"/>
                </p:cNvSpPr>
                <p:nvPr/>
              </p:nvSpPr>
              <p:spPr bwMode="auto">
                <a:xfrm>
                  <a:off x="3838" y="2771"/>
                  <a:ext cx="441" cy="479"/>
                </a:xfrm>
                <a:prstGeom prst="rect">
                  <a:avLst/>
                </a:prstGeom>
                <a:solidFill>
                  <a:srgbClr val="FCFEB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409" name="Rectangle 65"/>
                <p:cNvSpPr>
                  <a:spLocks noChangeArrowheads="1"/>
                </p:cNvSpPr>
                <p:nvPr/>
              </p:nvSpPr>
              <p:spPr bwMode="auto">
                <a:xfrm>
                  <a:off x="3821" y="2786"/>
                  <a:ext cx="443" cy="479"/>
                </a:xfrm>
                <a:prstGeom prst="rect">
                  <a:avLst/>
                </a:prstGeom>
                <a:solidFill>
                  <a:srgbClr val="FCFEB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410" name="Rectangle 66"/>
                <p:cNvSpPr>
                  <a:spLocks noChangeArrowheads="1"/>
                </p:cNvSpPr>
                <p:nvPr/>
              </p:nvSpPr>
              <p:spPr bwMode="auto">
                <a:xfrm>
                  <a:off x="3808" y="2804"/>
                  <a:ext cx="433" cy="470"/>
                </a:xfrm>
                <a:prstGeom prst="rect">
                  <a:avLst/>
                </a:prstGeom>
                <a:solidFill>
                  <a:srgbClr val="FCFEB9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411" name="Arc 67"/>
                <p:cNvSpPr>
                  <a:spLocks/>
                </p:cNvSpPr>
                <p:nvPr/>
              </p:nvSpPr>
              <p:spPr bwMode="auto">
                <a:xfrm>
                  <a:off x="3816" y="2755"/>
                  <a:ext cx="50" cy="48"/>
                </a:xfrm>
                <a:custGeom>
                  <a:avLst/>
                  <a:gdLst>
                    <a:gd name="G0" fmla="+- 21595 0 0"/>
                    <a:gd name="G1" fmla="+- 21596 0 0"/>
                    <a:gd name="G2" fmla="+- 21600 0 0"/>
                    <a:gd name="T0" fmla="*/ 0 w 21595"/>
                    <a:gd name="T1" fmla="*/ 21146 h 21596"/>
                    <a:gd name="T2" fmla="*/ 21163 w 21595"/>
                    <a:gd name="T3" fmla="*/ 0 h 21596"/>
                    <a:gd name="T4" fmla="*/ 21595 w 21595"/>
                    <a:gd name="T5" fmla="*/ 21596 h 215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595" h="21596" fill="none" extrusionOk="0">
                      <a:moveTo>
                        <a:pt x="-1" y="21145"/>
                      </a:moveTo>
                      <a:cubicBezTo>
                        <a:pt x="241" y="9562"/>
                        <a:pt x="9579" y="232"/>
                        <a:pt x="21163" y="0"/>
                      </a:cubicBezTo>
                    </a:path>
                    <a:path w="21595" h="21596" stroke="0" extrusionOk="0">
                      <a:moveTo>
                        <a:pt x="-1" y="21145"/>
                      </a:moveTo>
                      <a:cubicBezTo>
                        <a:pt x="241" y="9562"/>
                        <a:pt x="9579" y="232"/>
                        <a:pt x="21163" y="0"/>
                      </a:cubicBezTo>
                      <a:lnTo>
                        <a:pt x="21595" y="21596"/>
                      </a:lnTo>
                      <a:close/>
                    </a:path>
                  </a:pathLst>
                </a:custGeom>
                <a:solidFill>
                  <a:srgbClr val="FCFEB9"/>
                </a:solidFill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412" name="Line 68"/>
                <p:cNvSpPr>
                  <a:spLocks noChangeShapeType="1"/>
                </p:cNvSpPr>
                <p:nvPr/>
              </p:nvSpPr>
              <p:spPr bwMode="auto">
                <a:xfrm>
                  <a:off x="3841" y="3251"/>
                  <a:ext cx="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413" name="Rectangle 69"/>
                <p:cNvSpPr>
                  <a:spLocks noChangeArrowheads="1"/>
                </p:cNvSpPr>
                <p:nvPr/>
              </p:nvSpPr>
              <p:spPr bwMode="auto">
                <a:xfrm>
                  <a:off x="3848" y="2872"/>
                  <a:ext cx="353" cy="112"/>
                </a:xfrm>
                <a:prstGeom prst="rect">
                  <a:avLst/>
                </a:prstGeom>
                <a:solidFill>
                  <a:srgbClr val="FCFEB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414" name="Line 70"/>
                <p:cNvSpPr>
                  <a:spLocks noChangeShapeType="1"/>
                </p:cNvSpPr>
                <p:nvPr/>
              </p:nvSpPr>
              <p:spPr bwMode="auto">
                <a:xfrm>
                  <a:off x="3839" y="3231"/>
                  <a:ext cx="6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415" name="Line 71"/>
                <p:cNvSpPr>
                  <a:spLocks noChangeShapeType="1"/>
                </p:cNvSpPr>
                <p:nvPr/>
              </p:nvSpPr>
              <p:spPr bwMode="auto">
                <a:xfrm>
                  <a:off x="4138" y="2838"/>
                  <a:ext cx="5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41416" name="Rectangle 72"/>
              <p:cNvSpPr>
                <a:spLocks noChangeArrowheads="1"/>
              </p:cNvSpPr>
              <p:nvPr/>
            </p:nvSpPr>
            <p:spPr bwMode="auto">
              <a:xfrm>
                <a:off x="3853" y="2836"/>
                <a:ext cx="36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altLang="zh-CN" sz="1400">
                    <a:solidFill>
                      <a:srgbClr val="712000"/>
                    </a:solidFill>
                    <a:latin typeface="Arial" charset="0"/>
                  </a:rPr>
                  <a:t>STP</a:t>
                </a:r>
              </a:p>
            </p:txBody>
          </p:sp>
        </p:grpSp>
        <p:sp>
          <p:nvSpPr>
            <p:cNvPr id="441417" name="Rectangle 73"/>
            <p:cNvSpPr>
              <a:spLocks noChangeArrowheads="1"/>
            </p:cNvSpPr>
            <p:nvPr/>
          </p:nvSpPr>
          <p:spPr bwMode="auto">
            <a:xfrm>
              <a:off x="1911" y="2854"/>
              <a:ext cx="1347" cy="17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sz="1200">
                  <a:solidFill>
                    <a:srgbClr val="006600"/>
                  </a:solidFill>
                  <a:latin typeface="Arial" charset="0"/>
                </a:rPr>
                <a:t>编写软件测试计划</a:t>
              </a:r>
            </a:p>
          </p:txBody>
        </p:sp>
        <p:grpSp>
          <p:nvGrpSpPr>
            <p:cNvPr id="5" name="Group 74"/>
            <p:cNvGrpSpPr>
              <a:grpSpLocks/>
            </p:cNvGrpSpPr>
            <p:nvPr/>
          </p:nvGrpSpPr>
          <p:grpSpPr bwMode="auto">
            <a:xfrm>
              <a:off x="848" y="2748"/>
              <a:ext cx="486" cy="519"/>
              <a:chOff x="848" y="2748"/>
              <a:chExt cx="485" cy="519"/>
            </a:xfrm>
          </p:grpSpPr>
          <p:sp>
            <p:nvSpPr>
              <p:cNvPr id="441419" name="Rectangle 75"/>
              <p:cNvSpPr>
                <a:spLocks noChangeArrowheads="1"/>
              </p:cNvSpPr>
              <p:nvPr/>
            </p:nvSpPr>
            <p:spPr bwMode="auto">
              <a:xfrm>
                <a:off x="900" y="2753"/>
                <a:ext cx="433" cy="471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420" name="Rectangle 76"/>
              <p:cNvSpPr>
                <a:spLocks noChangeArrowheads="1"/>
              </p:cNvSpPr>
              <p:nvPr/>
            </p:nvSpPr>
            <p:spPr bwMode="auto">
              <a:xfrm>
                <a:off x="879" y="2764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421" name="Rectangle 77"/>
              <p:cNvSpPr>
                <a:spLocks noChangeArrowheads="1"/>
              </p:cNvSpPr>
              <p:nvPr/>
            </p:nvSpPr>
            <p:spPr bwMode="auto">
              <a:xfrm>
                <a:off x="863" y="2779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422" name="Rectangle 78"/>
              <p:cNvSpPr>
                <a:spLocks noChangeArrowheads="1"/>
              </p:cNvSpPr>
              <p:nvPr/>
            </p:nvSpPr>
            <p:spPr bwMode="auto">
              <a:xfrm>
                <a:off x="848" y="2797"/>
                <a:ext cx="435" cy="470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423" name="Arc 79"/>
              <p:cNvSpPr>
                <a:spLocks/>
              </p:cNvSpPr>
              <p:nvPr/>
            </p:nvSpPr>
            <p:spPr bwMode="auto">
              <a:xfrm>
                <a:off x="859" y="2748"/>
                <a:ext cx="50" cy="48"/>
              </a:xfrm>
              <a:custGeom>
                <a:avLst/>
                <a:gdLst>
                  <a:gd name="G0" fmla="+- 21595 0 0"/>
                  <a:gd name="G1" fmla="+- 21596 0 0"/>
                  <a:gd name="G2" fmla="+- 21600 0 0"/>
                  <a:gd name="T0" fmla="*/ 0 w 21595"/>
                  <a:gd name="T1" fmla="*/ 21146 h 21596"/>
                  <a:gd name="T2" fmla="*/ 21163 w 21595"/>
                  <a:gd name="T3" fmla="*/ 0 h 21596"/>
                  <a:gd name="T4" fmla="*/ 21595 w 21595"/>
                  <a:gd name="T5" fmla="*/ 2159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5" h="21596" fill="none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</a:path>
                  <a:path w="21595" h="21596" stroke="0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  <a:lnTo>
                      <a:pt x="21595" y="21596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424" name="Line 80"/>
              <p:cNvSpPr>
                <a:spLocks noChangeShapeType="1"/>
              </p:cNvSpPr>
              <p:nvPr/>
            </p:nvSpPr>
            <p:spPr bwMode="auto">
              <a:xfrm>
                <a:off x="881" y="3244"/>
                <a:ext cx="6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425" name="Rectangle 81"/>
              <p:cNvSpPr>
                <a:spLocks noChangeArrowheads="1"/>
              </p:cNvSpPr>
              <p:nvPr/>
            </p:nvSpPr>
            <p:spPr bwMode="auto">
              <a:xfrm>
                <a:off x="891" y="2865"/>
                <a:ext cx="353" cy="112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426" name="Line 82"/>
              <p:cNvSpPr>
                <a:spLocks noChangeShapeType="1"/>
              </p:cNvSpPr>
              <p:nvPr/>
            </p:nvSpPr>
            <p:spPr bwMode="auto">
              <a:xfrm>
                <a:off x="880" y="3224"/>
                <a:ext cx="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427" name="Line 83"/>
              <p:cNvSpPr>
                <a:spLocks noChangeShapeType="1"/>
              </p:cNvSpPr>
              <p:nvPr/>
            </p:nvSpPr>
            <p:spPr bwMode="auto">
              <a:xfrm>
                <a:off x="1180" y="2831"/>
                <a:ext cx="5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1428" name="Rectangle 84"/>
            <p:cNvSpPr>
              <a:spLocks noChangeArrowheads="1"/>
            </p:cNvSpPr>
            <p:nvPr/>
          </p:nvSpPr>
          <p:spPr bwMode="auto">
            <a:xfrm>
              <a:off x="896" y="2838"/>
              <a:ext cx="377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SRS</a:t>
              </a:r>
            </a:p>
          </p:txBody>
        </p:sp>
        <p:sp>
          <p:nvSpPr>
            <p:cNvPr id="441429" name="Line 85"/>
            <p:cNvSpPr>
              <a:spLocks noChangeShapeType="1"/>
            </p:cNvSpPr>
            <p:nvPr/>
          </p:nvSpPr>
          <p:spPr bwMode="auto">
            <a:xfrm>
              <a:off x="1350" y="2989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430" name="Line 86"/>
            <p:cNvSpPr>
              <a:spLocks noChangeShapeType="1"/>
            </p:cNvSpPr>
            <p:nvPr/>
          </p:nvSpPr>
          <p:spPr bwMode="auto">
            <a:xfrm>
              <a:off x="3272" y="3003"/>
              <a:ext cx="5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97"/>
          <p:cNvGrpSpPr>
            <a:grpSpLocks/>
          </p:cNvGrpSpPr>
          <p:nvPr/>
        </p:nvGrpSpPr>
        <p:grpSpPr bwMode="auto">
          <a:xfrm>
            <a:off x="271184" y="1074739"/>
            <a:ext cx="8594304" cy="2771775"/>
            <a:chOff x="14" y="587"/>
            <a:chExt cx="5863" cy="1746"/>
          </a:xfrm>
        </p:grpSpPr>
        <p:sp>
          <p:nvSpPr>
            <p:cNvPr id="441347" name="Rectangle 3"/>
            <p:cNvSpPr>
              <a:spLocks noChangeArrowheads="1"/>
            </p:cNvSpPr>
            <p:nvPr/>
          </p:nvSpPr>
          <p:spPr bwMode="auto">
            <a:xfrm>
              <a:off x="14" y="607"/>
              <a:ext cx="1280" cy="160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49" name="Rectangle 5"/>
            <p:cNvSpPr>
              <a:spLocks noChangeArrowheads="1"/>
            </p:cNvSpPr>
            <p:nvPr/>
          </p:nvSpPr>
          <p:spPr bwMode="auto">
            <a:xfrm>
              <a:off x="1591" y="587"/>
              <a:ext cx="4286" cy="1746"/>
            </a:xfrm>
            <a:prstGeom prst="rect">
              <a:avLst/>
            </a:prstGeom>
            <a:solidFill>
              <a:srgbClr val="99CCF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50" name="Rectangle 6"/>
            <p:cNvSpPr>
              <a:spLocks noChangeArrowheads="1"/>
            </p:cNvSpPr>
            <p:nvPr/>
          </p:nvSpPr>
          <p:spPr bwMode="auto">
            <a:xfrm>
              <a:off x="3323" y="595"/>
              <a:ext cx="418" cy="173"/>
            </a:xfrm>
            <a:prstGeom prst="rect">
              <a:avLst/>
            </a:prstGeom>
            <a:solidFill>
              <a:srgbClr val="D34FD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Arial" charset="0"/>
                </a:rPr>
                <a:t>CSCI</a:t>
              </a:r>
            </a:p>
          </p:txBody>
        </p:sp>
        <p:sp>
          <p:nvSpPr>
            <p:cNvPr id="441351" name="Line 7"/>
            <p:cNvSpPr>
              <a:spLocks noChangeShapeType="1"/>
            </p:cNvSpPr>
            <p:nvPr/>
          </p:nvSpPr>
          <p:spPr bwMode="auto">
            <a:xfrm>
              <a:off x="2623" y="943"/>
              <a:ext cx="188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52" name="Line 8"/>
            <p:cNvSpPr>
              <a:spLocks noChangeShapeType="1"/>
            </p:cNvSpPr>
            <p:nvPr/>
          </p:nvSpPr>
          <p:spPr bwMode="auto">
            <a:xfrm>
              <a:off x="3535" y="799"/>
              <a:ext cx="0" cy="2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53" name="Line 9"/>
            <p:cNvSpPr>
              <a:spLocks noChangeShapeType="1"/>
            </p:cNvSpPr>
            <p:nvPr/>
          </p:nvSpPr>
          <p:spPr bwMode="auto">
            <a:xfrm flipH="1">
              <a:off x="2611" y="940"/>
              <a:ext cx="3" cy="5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54" name="Rectangle 10"/>
            <p:cNvSpPr>
              <a:spLocks noChangeArrowheads="1"/>
            </p:cNvSpPr>
            <p:nvPr/>
          </p:nvSpPr>
          <p:spPr bwMode="auto">
            <a:xfrm>
              <a:off x="3352" y="1095"/>
              <a:ext cx="346" cy="173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1355" name="Line 11"/>
            <p:cNvSpPr>
              <a:spLocks noChangeShapeType="1"/>
            </p:cNvSpPr>
            <p:nvPr/>
          </p:nvSpPr>
          <p:spPr bwMode="auto">
            <a:xfrm>
              <a:off x="2236" y="1458"/>
              <a:ext cx="743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2226" y="1455"/>
              <a:ext cx="749" cy="548"/>
              <a:chOff x="2227" y="1467"/>
              <a:chExt cx="748" cy="128"/>
            </a:xfrm>
          </p:grpSpPr>
          <p:sp>
            <p:nvSpPr>
              <p:cNvPr id="441357" name="Line 13"/>
              <p:cNvSpPr>
                <a:spLocks noChangeShapeType="1"/>
              </p:cNvSpPr>
              <p:nvPr/>
            </p:nvSpPr>
            <p:spPr bwMode="auto">
              <a:xfrm>
                <a:off x="2227" y="1467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58" name="Line 14"/>
              <p:cNvSpPr>
                <a:spLocks noChangeShapeType="1"/>
              </p:cNvSpPr>
              <p:nvPr/>
            </p:nvSpPr>
            <p:spPr bwMode="auto">
              <a:xfrm>
                <a:off x="2975" y="1467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1359" name="Line 15"/>
            <p:cNvSpPr>
              <a:spLocks noChangeShapeType="1"/>
            </p:cNvSpPr>
            <p:nvPr/>
          </p:nvSpPr>
          <p:spPr bwMode="auto">
            <a:xfrm>
              <a:off x="4162" y="1464"/>
              <a:ext cx="72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0" name="Line 16"/>
            <p:cNvSpPr>
              <a:spLocks noChangeShapeType="1"/>
            </p:cNvSpPr>
            <p:nvPr/>
          </p:nvSpPr>
          <p:spPr bwMode="auto">
            <a:xfrm>
              <a:off x="4151" y="1458"/>
              <a:ext cx="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1" name="Line 17"/>
            <p:cNvSpPr>
              <a:spLocks noChangeShapeType="1"/>
            </p:cNvSpPr>
            <p:nvPr/>
          </p:nvSpPr>
          <p:spPr bwMode="auto">
            <a:xfrm>
              <a:off x="4891" y="1458"/>
              <a:ext cx="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2" name="Rectangle 18"/>
            <p:cNvSpPr>
              <a:spLocks noChangeArrowheads="1"/>
            </p:cNvSpPr>
            <p:nvPr/>
          </p:nvSpPr>
          <p:spPr bwMode="auto">
            <a:xfrm>
              <a:off x="3985" y="1594"/>
              <a:ext cx="346" cy="173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1363" name="Rectangle 19"/>
            <p:cNvSpPr>
              <a:spLocks noChangeArrowheads="1"/>
            </p:cNvSpPr>
            <p:nvPr/>
          </p:nvSpPr>
          <p:spPr bwMode="auto">
            <a:xfrm>
              <a:off x="4727" y="1591"/>
              <a:ext cx="346" cy="173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1364" name="Line 20"/>
            <p:cNvSpPr>
              <a:spLocks noChangeShapeType="1"/>
            </p:cNvSpPr>
            <p:nvPr/>
          </p:nvSpPr>
          <p:spPr bwMode="auto">
            <a:xfrm flipH="1">
              <a:off x="4518" y="935"/>
              <a:ext cx="2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5" name="Line 21"/>
            <p:cNvSpPr>
              <a:spLocks noChangeShapeType="1"/>
            </p:cNvSpPr>
            <p:nvPr/>
          </p:nvSpPr>
          <p:spPr bwMode="auto">
            <a:xfrm>
              <a:off x="1867" y="1994"/>
              <a:ext cx="728" cy="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6" name="Line 22"/>
            <p:cNvSpPr>
              <a:spLocks noChangeShapeType="1"/>
            </p:cNvSpPr>
            <p:nvPr/>
          </p:nvSpPr>
          <p:spPr bwMode="auto">
            <a:xfrm>
              <a:off x="1870" y="1995"/>
              <a:ext cx="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7" name="Line 23"/>
            <p:cNvSpPr>
              <a:spLocks noChangeShapeType="1"/>
            </p:cNvSpPr>
            <p:nvPr/>
          </p:nvSpPr>
          <p:spPr bwMode="auto">
            <a:xfrm>
              <a:off x="2588" y="2015"/>
              <a:ext cx="0" cy="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8" name="Rectangle 24"/>
            <p:cNvSpPr>
              <a:spLocks noChangeArrowheads="1"/>
            </p:cNvSpPr>
            <p:nvPr/>
          </p:nvSpPr>
          <p:spPr bwMode="auto">
            <a:xfrm>
              <a:off x="1702" y="2126"/>
              <a:ext cx="346" cy="173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1369" name="Rectangle 25"/>
            <p:cNvSpPr>
              <a:spLocks noChangeArrowheads="1"/>
            </p:cNvSpPr>
            <p:nvPr/>
          </p:nvSpPr>
          <p:spPr bwMode="auto">
            <a:xfrm>
              <a:off x="2422" y="2120"/>
              <a:ext cx="346" cy="173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1370" name="Line 26"/>
            <p:cNvSpPr>
              <a:spLocks noChangeShapeType="1"/>
            </p:cNvSpPr>
            <p:nvPr/>
          </p:nvSpPr>
          <p:spPr bwMode="auto">
            <a:xfrm>
              <a:off x="3412" y="2004"/>
              <a:ext cx="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71" name="Line 27"/>
            <p:cNvSpPr>
              <a:spLocks noChangeShapeType="1"/>
            </p:cNvSpPr>
            <p:nvPr/>
          </p:nvSpPr>
          <p:spPr bwMode="auto">
            <a:xfrm>
              <a:off x="4159" y="2004"/>
              <a:ext cx="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72" name="Rectangle 28"/>
            <p:cNvSpPr>
              <a:spLocks noChangeArrowheads="1"/>
            </p:cNvSpPr>
            <p:nvPr/>
          </p:nvSpPr>
          <p:spPr bwMode="auto">
            <a:xfrm>
              <a:off x="3241" y="2135"/>
              <a:ext cx="346" cy="173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1373" name="Rectangle 29"/>
            <p:cNvSpPr>
              <a:spLocks noChangeArrowheads="1"/>
            </p:cNvSpPr>
            <p:nvPr/>
          </p:nvSpPr>
          <p:spPr bwMode="auto">
            <a:xfrm>
              <a:off x="3994" y="2135"/>
              <a:ext cx="346" cy="173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1374" name="Line 30"/>
            <p:cNvSpPr>
              <a:spLocks noChangeShapeType="1"/>
            </p:cNvSpPr>
            <p:nvPr/>
          </p:nvSpPr>
          <p:spPr bwMode="auto">
            <a:xfrm>
              <a:off x="2976" y="1996"/>
              <a:ext cx="2619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75" name="Line 31"/>
            <p:cNvSpPr>
              <a:spLocks noChangeShapeType="1"/>
            </p:cNvSpPr>
            <p:nvPr/>
          </p:nvSpPr>
          <p:spPr bwMode="auto">
            <a:xfrm>
              <a:off x="4858" y="2005"/>
              <a:ext cx="0" cy="1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76" name="Line 32"/>
            <p:cNvSpPr>
              <a:spLocks noChangeShapeType="1"/>
            </p:cNvSpPr>
            <p:nvPr/>
          </p:nvSpPr>
          <p:spPr bwMode="auto">
            <a:xfrm>
              <a:off x="5600" y="2005"/>
              <a:ext cx="0" cy="1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77" name="Rectangle 33"/>
            <p:cNvSpPr>
              <a:spLocks noChangeArrowheads="1"/>
            </p:cNvSpPr>
            <p:nvPr/>
          </p:nvSpPr>
          <p:spPr bwMode="auto">
            <a:xfrm>
              <a:off x="4688" y="2142"/>
              <a:ext cx="346" cy="173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1378" name="Rectangle 34"/>
            <p:cNvSpPr>
              <a:spLocks noChangeArrowheads="1"/>
            </p:cNvSpPr>
            <p:nvPr/>
          </p:nvSpPr>
          <p:spPr bwMode="auto">
            <a:xfrm>
              <a:off x="5441" y="2142"/>
              <a:ext cx="346" cy="173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690" y="719"/>
              <a:ext cx="485" cy="519"/>
              <a:chOff x="690" y="719"/>
              <a:chExt cx="485" cy="519"/>
            </a:xfrm>
          </p:grpSpPr>
          <p:sp>
            <p:nvSpPr>
              <p:cNvPr id="441380" name="Rectangle 36"/>
              <p:cNvSpPr>
                <a:spLocks noChangeArrowheads="1"/>
              </p:cNvSpPr>
              <p:nvPr/>
            </p:nvSpPr>
            <p:spPr bwMode="auto">
              <a:xfrm>
                <a:off x="742" y="724"/>
                <a:ext cx="433" cy="471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81" name="Rectangle 37"/>
              <p:cNvSpPr>
                <a:spLocks noChangeArrowheads="1"/>
              </p:cNvSpPr>
              <p:nvPr/>
            </p:nvSpPr>
            <p:spPr bwMode="auto">
              <a:xfrm>
                <a:off x="720" y="735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82" name="Rectangle 38"/>
              <p:cNvSpPr>
                <a:spLocks noChangeArrowheads="1"/>
              </p:cNvSpPr>
              <p:nvPr/>
            </p:nvSpPr>
            <p:spPr bwMode="auto">
              <a:xfrm>
                <a:off x="704" y="750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83" name="Rectangle 39"/>
              <p:cNvSpPr>
                <a:spLocks noChangeArrowheads="1"/>
              </p:cNvSpPr>
              <p:nvPr/>
            </p:nvSpPr>
            <p:spPr bwMode="auto">
              <a:xfrm>
                <a:off x="690" y="768"/>
                <a:ext cx="434" cy="470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84" name="Arc 40"/>
              <p:cNvSpPr>
                <a:spLocks/>
              </p:cNvSpPr>
              <p:nvPr/>
            </p:nvSpPr>
            <p:spPr bwMode="auto">
              <a:xfrm>
                <a:off x="698" y="719"/>
                <a:ext cx="50" cy="48"/>
              </a:xfrm>
              <a:custGeom>
                <a:avLst/>
                <a:gdLst>
                  <a:gd name="G0" fmla="+- 21595 0 0"/>
                  <a:gd name="G1" fmla="+- 21596 0 0"/>
                  <a:gd name="G2" fmla="+- 21600 0 0"/>
                  <a:gd name="T0" fmla="*/ 0 w 21595"/>
                  <a:gd name="T1" fmla="*/ 21146 h 21596"/>
                  <a:gd name="T2" fmla="*/ 21163 w 21595"/>
                  <a:gd name="T3" fmla="*/ 0 h 21596"/>
                  <a:gd name="T4" fmla="*/ 21595 w 21595"/>
                  <a:gd name="T5" fmla="*/ 2159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5" h="21596" fill="none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</a:path>
                  <a:path w="21595" h="21596" stroke="0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  <a:lnTo>
                      <a:pt x="21595" y="21596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85" name="Line 41"/>
              <p:cNvSpPr>
                <a:spLocks noChangeShapeType="1"/>
              </p:cNvSpPr>
              <p:nvPr/>
            </p:nvSpPr>
            <p:spPr bwMode="auto">
              <a:xfrm>
                <a:off x="723" y="1215"/>
                <a:ext cx="6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86" name="Rectangle 42"/>
              <p:cNvSpPr>
                <a:spLocks noChangeArrowheads="1"/>
              </p:cNvSpPr>
              <p:nvPr/>
            </p:nvSpPr>
            <p:spPr bwMode="auto">
              <a:xfrm>
                <a:off x="732" y="836"/>
                <a:ext cx="351" cy="112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87" name="Line 43"/>
              <p:cNvSpPr>
                <a:spLocks noChangeShapeType="1"/>
              </p:cNvSpPr>
              <p:nvPr/>
            </p:nvSpPr>
            <p:spPr bwMode="auto">
              <a:xfrm>
                <a:off x="721" y="1195"/>
                <a:ext cx="6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88" name="Line 44"/>
              <p:cNvSpPr>
                <a:spLocks noChangeShapeType="1"/>
              </p:cNvSpPr>
              <p:nvPr/>
            </p:nvSpPr>
            <p:spPr bwMode="auto">
              <a:xfrm>
                <a:off x="1021" y="802"/>
                <a:ext cx="5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1389" name="Rectangle 45"/>
            <p:cNvSpPr>
              <a:spLocks noChangeArrowheads="1"/>
            </p:cNvSpPr>
            <p:nvPr/>
          </p:nvSpPr>
          <p:spPr bwMode="auto">
            <a:xfrm>
              <a:off x="764" y="813"/>
              <a:ext cx="38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SDD</a:t>
              </a:r>
            </a:p>
          </p:txBody>
        </p:sp>
        <p:grpSp>
          <p:nvGrpSpPr>
            <p:cNvPr id="9" name="Group 46"/>
            <p:cNvGrpSpPr>
              <a:grpSpLocks/>
            </p:cNvGrpSpPr>
            <p:nvPr/>
          </p:nvGrpSpPr>
          <p:grpSpPr bwMode="auto">
            <a:xfrm>
              <a:off x="151" y="1400"/>
              <a:ext cx="484" cy="519"/>
              <a:chOff x="151" y="1400"/>
              <a:chExt cx="484" cy="519"/>
            </a:xfrm>
          </p:grpSpPr>
          <p:sp>
            <p:nvSpPr>
              <p:cNvPr id="441391" name="Rectangle 47"/>
              <p:cNvSpPr>
                <a:spLocks noChangeArrowheads="1"/>
              </p:cNvSpPr>
              <p:nvPr/>
            </p:nvSpPr>
            <p:spPr bwMode="auto">
              <a:xfrm>
                <a:off x="201" y="1405"/>
                <a:ext cx="434" cy="471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92" name="Rectangle 48"/>
              <p:cNvSpPr>
                <a:spLocks noChangeArrowheads="1"/>
              </p:cNvSpPr>
              <p:nvPr/>
            </p:nvSpPr>
            <p:spPr bwMode="auto">
              <a:xfrm>
                <a:off x="182" y="1416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93" name="Rectangle 49"/>
              <p:cNvSpPr>
                <a:spLocks noChangeArrowheads="1"/>
              </p:cNvSpPr>
              <p:nvPr/>
            </p:nvSpPr>
            <p:spPr bwMode="auto">
              <a:xfrm>
                <a:off x="164" y="1431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94" name="Rectangle 50"/>
              <p:cNvSpPr>
                <a:spLocks noChangeArrowheads="1"/>
              </p:cNvSpPr>
              <p:nvPr/>
            </p:nvSpPr>
            <p:spPr bwMode="auto">
              <a:xfrm>
                <a:off x="151" y="1449"/>
                <a:ext cx="433" cy="470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95" name="Arc 51"/>
              <p:cNvSpPr>
                <a:spLocks/>
              </p:cNvSpPr>
              <p:nvPr/>
            </p:nvSpPr>
            <p:spPr bwMode="auto">
              <a:xfrm>
                <a:off x="158" y="1400"/>
                <a:ext cx="51" cy="48"/>
              </a:xfrm>
              <a:custGeom>
                <a:avLst/>
                <a:gdLst>
                  <a:gd name="G0" fmla="+- 21595 0 0"/>
                  <a:gd name="G1" fmla="+- 21596 0 0"/>
                  <a:gd name="G2" fmla="+- 21600 0 0"/>
                  <a:gd name="T0" fmla="*/ 0 w 21595"/>
                  <a:gd name="T1" fmla="*/ 21146 h 21596"/>
                  <a:gd name="T2" fmla="*/ 21172 w 21595"/>
                  <a:gd name="T3" fmla="*/ 0 h 21596"/>
                  <a:gd name="T4" fmla="*/ 21595 w 21595"/>
                  <a:gd name="T5" fmla="*/ 2159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5" h="21596" fill="none" extrusionOk="0">
                    <a:moveTo>
                      <a:pt x="-1" y="21145"/>
                    </a:moveTo>
                    <a:cubicBezTo>
                      <a:pt x="241" y="9558"/>
                      <a:pt x="9584" y="227"/>
                      <a:pt x="21172" y="0"/>
                    </a:cubicBezTo>
                  </a:path>
                  <a:path w="21595" h="21596" stroke="0" extrusionOk="0">
                    <a:moveTo>
                      <a:pt x="-1" y="21145"/>
                    </a:moveTo>
                    <a:cubicBezTo>
                      <a:pt x="241" y="9558"/>
                      <a:pt x="9584" y="227"/>
                      <a:pt x="21172" y="0"/>
                    </a:cubicBezTo>
                    <a:lnTo>
                      <a:pt x="21595" y="21596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96" name="Line 52"/>
              <p:cNvSpPr>
                <a:spLocks noChangeShapeType="1"/>
              </p:cNvSpPr>
              <p:nvPr/>
            </p:nvSpPr>
            <p:spPr bwMode="auto">
              <a:xfrm>
                <a:off x="184" y="1896"/>
                <a:ext cx="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97" name="Rectangle 53"/>
              <p:cNvSpPr>
                <a:spLocks noChangeArrowheads="1"/>
              </p:cNvSpPr>
              <p:nvPr/>
            </p:nvSpPr>
            <p:spPr bwMode="auto">
              <a:xfrm>
                <a:off x="192" y="1517"/>
                <a:ext cx="353" cy="112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98" name="Line 54"/>
              <p:cNvSpPr>
                <a:spLocks noChangeShapeType="1"/>
              </p:cNvSpPr>
              <p:nvPr/>
            </p:nvSpPr>
            <p:spPr bwMode="auto">
              <a:xfrm>
                <a:off x="183" y="1876"/>
                <a:ext cx="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99" name="Line 55"/>
              <p:cNvSpPr>
                <a:spLocks noChangeShapeType="1"/>
              </p:cNvSpPr>
              <p:nvPr/>
            </p:nvSpPr>
            <p:spPr bwMode="auto">
              <a:xfrm>
                <a:off x="481" y="1483"/>
                <a:ext cx="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1400" name="Rectangle 56"/>
            <p:cNvSpPr>
              <a:spLocks noChangeArrowheads="1"/>
            </p:cNvSpPr>
            <p:nvPr/>
          </p:nvSpPr>
          <p:spPr bwMode="auto">
            <a:xfrm>
              <a:off x="177" y="1665"/>
              <a:ext cx="336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IDD</a:t>
              </a:r>
            </a:p>
          </p:txBody>
        </p:sp>
        <p:sp>
          <p:nvSpPr>
            <p:cNvPr id="441401" name="Rectangle 57"/>
            <p:cNvSpPr>
              <a:spLocks noChangeArrowheads="1"/>
            </p:cNvSpPr>
            <p:nvPr/>
          </p:nvSpPr>
          <p:spPr bwMode="auto">
            <a:xfrm>
              <a:off x="104" y="1974"/>
              <a:ext cx="545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zh-CN" altLang="en-US" sz="1200">
                  <a:solidFill>
                    <a:srgbClr val="FAFD00"/>
                  </a:solidFill>
                  <a:latin typeface="Arial" charset="0"/>
                </a:rPr>
                <a:t>初始版本</a:t>
              </a:r>
            </a:p>
          </p:txBody>
        </p:sp>
        <p:sp>
          <p:nvSpPr>
            <p:cNvPr id="441402" name="Line 58"/>
            <p:cNvSpPr>
              <a:spLocks noChangeShapeType="1"/>
            </p:cNvSpPr>
            <p:nvPr/>
          </p:nvSpPr>
          <p:spPr bwMode="auto">
            <a:xfrm flipH="1" flipV="1">
              <a:off x="1221" y="973"/>
              <a:ext cx="1051" cy="214"/>
            </a:xfrm>
            <a:prstGeom prst="line">
              <a:avLst/>
            </a:prstGeom>
            <a:noFill/>
            <a:ln w="25400">
              <a:solidFill>
                <a:srgbClr val="FC0128"/>
              </a:solidFill>
              <a:prstDash val="dash"/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431" name="Rectangle 87"/>
            <p:cNvSpPr>
              <a:spLocks noChangeArrowheads="1"/>
            </p:cNvSpPr>
            <p:nvPr/>
          </p:nvSpPr>
          <p:spPr bwMode="auto">
            <a:xfrm>
              <a:off x="4303" y="1098"/>
              <a:ext cx="465" cy="173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CSC</a:t>
              </a:r>
            </a:p>
          </p:txBody>
        </p:sp>
        <p:sp>
          <p:nvSpPr>
            <p:cNvPr id="441432" name="Oval 88"/>
            <p:cNvSpPr>
              <a:spLocks noChangeArrowheads="1"/>
            </p:cNvSpPr>
            <p:nvPr/>
          </p:nvSpPr>
          <p:spPr bwMode="auto">
            <a:xfrm>
              <a:off x="2246" y="1023"/>
              <a:ext cx="789" cy="353"/>
            </a:xfrm>
            <a:prstGeom prst="ellipse">
              <a:avLst/>
            </a:prstGeom>
            <a:solidFill>
              <a:srgbClr val="FF4D68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433" name="Rectangle 89"/>
            <p:cNvSpPr>
              <a:spLocks noChangeArrowheads="1"/>
            </p:cNvSpPr>
            <p:nvPr/>
          </p:nvSpPr>
          <p:spPr bwMode="auto">
            <a:xfrm>
              <a:off x="2416" y="1109"/>
              <a:ext cx="406" cy="173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CSC</a:t>
              </a:r>
            </a:p>
          </p:txBody>
        </p:sp>
        <p:sp>
          <p:nvSpPr>
            <p:cNvPr id="441434" name="Oval 90"/>
            <p:cNvSpPr>
              <a:spLocks noChangeArrowheads="1"/>
            </p:cNvSpPr>
            <p:nvPr/>
          </p:nvSpPr>
          <p:spPr bwMode="auto">
            <a:xfrm>
              <a:off x="2596" y="1544"/>
              <a:ext cx="788" cy="353"/>
            </a:xfrm>
            <a:prstGeom prst="ellipse">
              <a:avLst/>
            </a:prstGeom>
            <a:solidFill>
              <a:srgbClr val="FF4D68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435" name="Rectangle 91"/>
            <p:cNvSpPr>
              <a:spLocks noChangeArrowheads="1"/>
            </p:cNvSpPr>
            <p:nvPr/>
          </p:nvSpPr>
          <p:spPr bwMode="auto">
            <a:xfrm>
              <a:off x="2772" y="1631"/>
              <a:ext cx="413" cy="173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CSC</a:t>
              </a:r>
            </a:p>
          </p:txBody>
        </p:sp>
        <p:sp>
          <p:nvSpPr>
            <p:cNvPr id="441436" name="Oval 92"/>
            <p:cNvSpPr>
              <a:spLocks noChangeArrowheads="1"/>
            </p:cNvSpPr>
            <p:nvPr/>
          </p:nvSpPr>
          <p:spPr bwMode="auto">
            <a:xfrm>
              <a:off x="1780" y="1544"/>
              <a:ext cx="788" cy="353"/>
            </a:xfrm>
            <a:prstGeom prst="ellipse">
              <a:avLst/>
            </a:prstGeom>
            <a:solidFill>
              <a:srgbClr val="FF4D68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437" name="Rectangle 93"/>
            <p:cNvSpPr>
              <a:spLocks noChangeArrowheads="1"/>
            </p:cNvSpPr>
            <p:nvPr/>
          </p:nvSpPr>
          <p:spPr bwMode="auto">
            <a:xfrm>
              <a:off x="2004" y="1631"/>
              <a:ext cx="428" cy="173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Arial" charset="0"/>
                </a:rPr>
                <a:t>CSC</a:t>
              </a:r>
            </a:p>
          </p:txBody>
        </p:sp>
        <p:sp>
          <p:nvSpPr>
            <p:cNvPr id="441438" name="Line 94"/>
            <p:cNvSpPr>
              <a:spLocks noChangeShapeType="1"/>
            </p:cNvSpPr>
            <p:nvPr/>
          </p:nvSpPr>
          <p:spPr bwMode="auto">
            <a:xfrm flipH="1" flipV="1">
              <a:off x="1208" y="1105"/>
              <a:ext cx="615" cy="558"/>
            </a:xfrm>
            <a:prstGeom prst="line">
              <a:avLst/>
            </a:prstGeom>
            <a:noFill/>
            <a:ln w="25400">
              <a:solidFill>
                <a:srgbClr val="FC0128"/>
              </a:solidFill>
              <a:prstDash val="dash"/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439" name="Line 95"/>
            <p:cNvSpPr>
              <a:spLocks noChangeShapeType="1"/>
            </p:cNvSpPr>
            <p:nvPr/>
          </p:nvSpPr>
          <p:spPr bwMode="auto">
            <a:xfrm flipH="1" flipV="1">
              <a:off x="1199" y="1023"/>
              <a:ext cx="1540" cy="577"/>
            </a:xfrm>
            <a:prstGeom prst="line">
              <a:avLst/>
            </a:prstGeom>
            <a:noFill/>
            <a:ln w="25400">
              <a:solidFill>
                <a:srgbClr val="FC0128"/>
              </a:solidFill>
              <a:prstDash val="dash"/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23562" y="540955"/>
            <a:ext cx="5256604" cy="605294"/>
          </a:xfrm>
        </p:spPr>
        <p:txBody>
          <a:bodyPr wrap="square" lIns="63500" tIns="25400" rIns="63500" bIns="25400" anchor="t">
            <a:spAutoFit/>
          </a:bodyPr>
          <a:lstStyle/>
          <a:p>
            <a:pPr eaLnBrk="1">
              <a:defRPr/>
            </a:pPr>
            <a:r>
              <a:rPr lang="zh-CN" altLang="en-US" sz="36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</a:rPr>
              <a:t>概要设计</a:t>
            </a:r>
            <a:r>
              <a:rPr lang="en-US" altLang="zh-CN" sz="36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</a:rPr>
              <a:t>-</a:t>
            </a:r>
            <a:r>
              <a:rPr lang="zh-CN" altLang="en-US" sz="36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</a:rPr>
              <a:t>数据设计</a:t>
            </a:r>
            <a:endParaRPr lang="en-US" altLang="zh-CN" sz="3600" dirty="0" smtClean="0">
              <a:effectLst>
                <a:outerShdw blurRad="38100" dist="38100" dir="2700000" algn="tl">
                  <a:srgbClr val="FFFFFF"/>
                </a:outerShdw>
              </a:effectLst>
              <a:latin typeface="+mj-ea"/>
            </a:endParaRP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3875484"/>
            <a:ext cx="7162800" cy="2244924"/>
          </a:xfrm>
        </p:spPr>
        <p:txBody>
          <a:bodyPr lIns="90487" tIns="44450" rIns="90487" bIns="44450"/>
          <a:lstStyle/>
          <a:p>
            <a:pPr eaLnBrk="1">
              <a:defRPr/>
            </a:pPr>
            <a:r>
              <a:rPr lang="zh-CN" altLang="en-US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关系模式：</a:t>
            </a:r>
          </a:p>
          <a:p>
            <a:pPr lvl="1" eaLnBrk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E1 ( </a:t>
            </a:r>
            <a:r>
              <a:rPr lang="en-US" altLang="zh-CN" u="sng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a</a:t>
            </a:r>
            <a:r>
              <a:rPr lang="en-US" altLang="zh-CN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, b );</a:t>
            </a:r>
          </a:p>
          <a:p>
            <a:pPr lvl="1" eaLnBrk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E2 ( </a:t>
            </a:r>
            <a:r>
              <a:rPr lang="en-US" altLang="zh-CN" u="sng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d</a:t>
            </a:r>
            <a:r>
              <a:rPr lang="en-US" altLang="zh-CN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, e );</a:t>
            </a:r>
          </a:p>
          <a:p>
            <a:pPr lvl="1" eaLnBrk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R ( </a:t>
            </a:r>
            <a:r>
              <a:rPr lang="en-US" altLang="zh-CN" u="sng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a</a:t>
            </a:r>
            <a:r>
              <a:rPr lang="en-US" altLang="zh-CN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, </a:t>
            </a:r>
            <a:r>
              <a:rPr lang="en-US" altLang="zh-CN" u="sng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d</a:t>
            </a:r>
            <a:r>
              <a:rPr lang="en-US" altLang="zh-CN" smtClean="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, c );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69950" y="1778794"/>
            <a:ext cx="7253288" cy="2244924"/>
            <a:chOff x="298" y="663"/>
            <a:chExt cx="4569" cy="1257"/>
          </a:xfrm>
        </p:grpSpPr>
        <p:sp>
          <p:nvSpPr>
            <p:cNvPr id="23558" name="Rectangle 5"/>
            <p:cNvSpPr>
              <a:spLocks noChangeArrowheads="1"/>
            </p:cNvSpPr>
            <p:nvPr/>
          </p:nvSpPr>
          <p:spPr bwMode="auto">
            <a:xfrm>
              <a:off x="1190" y="1133"/>
              <a:ext cx="605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zh-CN" sz="1800" b="1">
                  <a:latin typeface="Helvetica" charset="0"/>
                  <a:ea typeface="宋体" pitchFamily="2" charset="-122"/>
                </a:rPr>
                <a:t>E1</a:t>
              </a:r>
            </a:p>
          </p:txBody>
        </p:sp>
        <p:sp>
          <p:nvSpPr>
            <p:cNvPr id="23559" name="Rectangle 6"/>
            <p:cNvSpPr>
              <a:spLocks noChangeArrowheads="1"/>
            </p:cNvSpPr>
            <p:nvPr/>
          </p:nvSpPr>
          <p:spPr bwMode="auto">
            <a:xfrm>
              <a:off x="3369" y="1142"/>
              <a:ext cx="605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zh-CN" sz="1800" b="1">
                  <a:latin typeface="Helvetica" charset="0"/>
                  <a:ea typeface="宋体" pitchFamily="2" charset="-122"/>
                </a:rPr>
                <a:t>E2</a:t>
              </a:r>
            </a:p>
          </p:txBody>
        </p:sp>
        <p:sp>
          <p:nvSpPr>
            <p:cNvPr id="23560" name="AutoShape 7"/>
            <p:cNvSpPr>
              <a:spLocks noChangeArrowheads="1"/>
            </p:cNvSpPr>
            <p:nvPr/>
          </p:nvSpPr>
          <p:spPr bwMode="auto">
            <a:xfrm>
              <a:off x="2208" y="1075"/>
              <a:ext cx="765" cy="40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zh-CN" sz="1800" b="1">
                  <a:latin typeface="Helvetica" charset="0"/>
                  <a:ea typeface="宋体" pitchFamily="2" charset="-122"/>
                </a:rPr>
                <a:t>R</a:t>
              </a:r>
            </a:p>
          </p:txBody>
        </p:sp>
        <p:sp>
          <p:nvSpPr>
            <p:cNvPr id="23561" name="Line 8"/>
            <p:cNvSpPr>
              <a:spLocks noChangeShapeType="1"/>
            </p:cNvSpPr>
            <p:nvPr/>
          </p:nvSpPr>
          <p:spPr bwMode="auto">
            <a:xfrm>
              <a:off x="1795" y="1286"/>
              <a:ext cx="4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2" name="Line 9"/>
            <p:cNvSpPr>
              <a:spLocks noChangeShapeType="1"/>
            </p:cNvSpPr>
            <p:nvPr/>
          </p:nvSpPr>
          <p:spPr bwMode="auto">
            <a:xfrm flipV="1">
              <a:off x="2976" y="1286"/>
              <a:ext cx="3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3" name="Oval 10"/>
            <p:cNvSpPr>
              <a:spLocks noChangeArrowheads="1"/>
            </p:cNvSpPr>
            <p:nvPr/>
          </p:nvSpPr>
          <p:spPr bwMode="auto">
            <a:xfrm>
              <a:off x="739" y="739"/>
              <a:ext cx="576" cy="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zh-CN" sz="1800" b="1">
                  <a:latin typeface="Helvetica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23564" name="Line 11"/>
            <p:cNvSpPr>
              <a:spLocks noChangeShapeType="1"/>
            </p:cNvSpPr>
            <p:nvPr/>
          </p:nvSpPr>
          <p:spPr bwMode="auto">
            <a:xfrm>
              <a:off x="1066" y="960"/>
              <a:ext cx="134" cy="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5" name="Oval 12"/>
            <p:cNvSpPr>
              <a:spLocks noChangeArrowheads="1"/>
            </p:cNvSpPr>
            <p:nvPr/>
          </p:nvSpPr>
          <p:spPr bwMode="auto">
            <a:xfrm>
              <a:off x="298" y="1209"/>
              <a:ext cx="576" cy="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zh-CN" sz="1800" b="1">
                  <a:latin typeface="Helvetica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23566" name="Oval 13"/>
            <p:cNvSpPr>
              <a:spLocks noChangeArrowheads="1"/>
            </p:cNvSpPr>
            <p:nvPr/>
          </p:nvSpPr>
          <p:spPr bwMode="auto">
            <a:xfrm>
              <a:off x="2323" y="1699"/>
              <a:ext cx="576" cy="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zh-CN" sz="1800" b="1">
                  <a:latin typeface="Helvetica" charset="0"/>
                  <a:ea typeface="宋体" pitchFamily="2" charset="-122"/>
                </a:rPr>
                <a:t>c</a:t>
              </a:r>
            </a:p>
          </p:txBody>
        </p:sp>
        <p:sp>
          <p:nvSpPr>
            <p:cNvPr id="23567" name="Oval 14"/>
            <p:cNvSpPr>
              <a:spLocks noChangeArrowheads="1"/>
            </p:cNvSpPr>
            <p:nvPr/>
          </p:nvSpPr>
          <p:spPr bwMode="auto">
            <a:xfrm>
              <a:off x="3484" y="663"/>
              <a:ext cx="576" cy="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zh-CN" sz="1800" b="1">
                  <a:latin typeface="Helvetica" charset="0"/>
                  <a:ea typeface="宋体" pitchFamily="2" charset="-122"/>
                </a:rPr>
                <a:t>d</a:t>
              </a:r>
            </a:p>
          </p:txBody>
        </p:sp>
        <p:sp>
          <p:nvSpPr>
            <p:cNvPr id="23568" name="Oval 15"/>
            <p:cNvSpPr>
              <a:spLocks noChangeArrowheads="1"/>
            </p:cNvSpPr>
            <p:nvPr/>
          </p:nvSpPr>
          <p:spPr bwMode="auto">
            <a:xfrm>
              <a:off x="4291" y="1171"/>
              <a:ext cx="576" cy="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zh-CN" sz="1800" b="1">
                  <a:latin typeface="Helvetica" charset="0"/>
                  <a:ea typeface="宋体" pitchFamily="2" charset="-122"/>
                </a:rPr>
                <a:t>e</a:t>
              </a:r>
            </a:p>
          </p:txBody>
        </p:sp>
        <p:sp>
          <p:nvSpPr>
            <p:cNvPr id="23569" name="Line 16"/>
            <p:cNvSpPr>
              <a:spLocks noChangeShapeType="1"/>
            </p:cNvSpPr>
            <p:nvPr/>
          </p:nvSpPr>
          <p:spPr bwMode="auto">
            <a:xfrm>
              <a:off x="874" y="1325"/>
              <a:ext cx="33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0" name="Line 17"/>
            <p:cNvSpPr>
              <a:spLocks noChangeShapeType="1"/>
            </p:cNvSpPr>
            <p:nvPr/>
          </p:nvSpPr>
          <p:spPr bwMode="auto">
            <a:xfrm flipH="1">
              <a:off x="2601" y="1498"/>
              <a:ext cx="1" cy="2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1" name="Line 18"/>
            <p:cNvSpPr>
              <a:spLocks noChangeShapeType="1"/>
            </p:cNvSpPr>
            <p:nvPr/>
          </p:nvSpPr>
          <p:spPr bwMode="auto">
            <a:xfrm flipH="1">
              <a:off x="3782" y="893"/>
              <a:ext cx="1" cy="2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2" name="Line 19"/>
            <p:cNvSpPr>
              <a:spLocks noChangeShapeType="1"/>
            </p:cNvSpPr>
            <p:nvPr/>
          </p:nvSpPr>
          <p:spPr bwMode="auto">
            <a:xfrm flipV="1">
              <a:off x="3994" y="1266"/>
              <a:ext cx="28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3" name="Line 20"/>
            <p:cNvSpPr>
              <a:spLocks noChangeShapeType="1"/>
            </p:cNvSpPr>
            <p:nvPr/>
          </p:nvSpPr>
          <p:spPr bwMode="auto">
            <a:xfrm>
              <a:off x="768" y="960"/>
              <a:ext cx="5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4" name="Line 21"/>
            <p:cNvSpPr>
              <a:spLocks noChangeShapeType="1"/>
            </p:cNvSpPr>
            <p:nvPr/>
          </p:nvSpPr>
          <p:spPr bwMode="auto">
            <a:xfrm>
              <a:off x="3523" y="892"/>
              <a:ext cx="5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5" name="Text Box 22"/>
            <p:cNvSpPr txBox="1">
              <a:spLocks noChangeArrowheads="1"/>
            </p:cNvSpPr>
            <p:nvPr/>
          </p:nvSpPr>
          <p:spPr bwMode="auto">
            <a:xfrm>
              <a:off x="1737" y="1094"/>
              <a:ext cx="279" cy="1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>
                <a:lnSpc>
                  <a:spcPct val="9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Helvetica" charset="0"/>
                  <a:ea typeface="宋体" pitchFamily="2" charset="-122"/>
                </a:rPr>
                <a:t>n</a:t>
              </a:r>
            </a:p>
          </p:txBody>
        </p:sp>
        <p:sp>
          <p:nvSpPr>
            <p:cNvPr id="23576" name="Text Box 23"/>
            <p:cNvSpPr txBox="1">
              <a:spLocks noChangeArrowheads="1"/>
            </p:cNvSpPr>
            <p:nvPr/>
          </p:nvSpPr>
          <p:spPr bwMode="auto">
            <a:xfrm>
              <a:off x="3148" y="1123"/>
              <a:ext cx="279" cy="1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>
                <a:lnSpc>
                  <a:spcPct val="9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Helvetica" charset="0"/>
                  <a:ea typeface="宋体" pitchFamily="2" charset="-122"/>
                </a:rPr>
                <a:t>m</a:t>
              </a:r>
            </a:p>
          </p:txBody>
        </p:sp>
      </p:grpSp>
      <p:pic>
        <p:nvPicPr>
          <p:cNvPr id="23557" name="Picture 26" descr="6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9588" y="3830837"/>
            <a:ext cx="3313112" cy="271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主要内容</a:t>
            </a:r>
            <a:endParaRPr lang="en-US" sz="3600" dirty="0" smtClean="0"/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软件系统开发：需求分析</a:t>
            </a:r>
            <a:endParaRPr lang="en-US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 系统设计</a:t>
            </a:r>
            <a:endParaRPr lang="en-US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 系统实现和测试</a:t>
            </a:r>
            <a:endParaRPr lang="en-US" altLang="zh-CN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软件系统运行和维护</a:t>
            </a:r>
            <a:endParaRPr lang="en-US" sz="2400" dirty="0" smtClean="0"/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8466A54-3A5F-407C-A3E2-29BB2C95E1CC}" type="slidenum">
              <a:rPr lang="en-US">
                <a:cs typeface="Arial" charset="0"/>
              </a:rPr>
              <a:pPr/>
              <a:t>2</a:t>
            </a:fld>
            <a:endParaRPr lang="en-US">
              <a:cs typeface="Arial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3953" y="1644865"/>
            <a:ext cx="5502022" cy="6506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i.wy2.chinabm.cn/201501/28/141815884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4637" y="3961205"/>
            <a:ext cx="2652093" cy="2202772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</a:rPr>
              <a:t>概要设计</a:t>
            </a:r>
            <a:r>
              <a:rPr lang="en-US" altLang="zh-CN" sz="36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</a:rPr>
              <a:t>-</a:t>
            </a:r>
            <a:r>
              <a:rPr lang="zh-CN" altLang="en-US" sz="36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</a:rPr>
              <a:t>软件架构设计</a:t>
            </a:r>
            <a:endParaRPr lang="en-US" altLang="zh-CN" sz="3600" dirty="0" smtClean="0">
              <a:effectLst>
                <a:outerShdw blurRad="38100" dist="38100" dir="2700000" algn="tl">
                  <a:srgbClr val="FFFFFF"/>
                </a:outerShdw>
              </a:effectLst>
              <a:latin typeface="+mj-ea"/>
            </a:endParaRP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sz="2000" dirty="0" smtClean="0"/>
              <a:t>设计软件的组成和组成之间的关系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常见的软件架构：</a:t>
            </a:r>
            <a:endParaRPr lang="en-US" altLang="zh-CN" sz="20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集中式，主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从程序，管道，批处理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分布式，客户端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服务器（</a:t>
            </a:r>
            <a:r>
              <a:rPr lang="en-US" altLang="zh-CN" sz="1800" dirty="0" smtClean="0"/>
              <a:t>C/S</a:t>
            </a:r>
            <a:r>
              <a:rPr lang="zh-CN" altLang="en-US" sz="1800" dirty="0" smtClean="0"/>
              <a:t>），浏览器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服务器（</a:t>
            </a:r>
            <a:r>
              <a:rPr lang="en-US" altLang="zh-CN" sz="1800" dirty="0" smtClean="0"/>
              <a:t>B/S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en-US" altLang="zh-CN" sz="1800" dirty="0" smtClean="0"/>
              <a:t> </a:t>
            </a:r>
            <a:r>
              <a:rPr lang="zh-CN" altLang="en-US" sz="1800" dirty="0" smtClean="0"/>
              <a:t>层次结构，</a:t>
            </a:r>
            <a:endParaRPr lang="en-US" altLang="zh-CN" sz="1800" dirty="0" smtClean="0"/>
          </a:p>
        </p:txBody>
      </p:sp>
      <p:sp>
        <p:nvSpPr>
          <p:cNvPr id="8499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8499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564E0FD-8953-4A79-8C67-F0D573A73BD1}" type="slidenum">
              <a:rPr lang="en-US">
                <a:cs typeface="Arial" charset="0"/>
              </a:rPr>
              <a:pPr/>
              <a:t>20</a:t>
            </a:fld>
            <a:endParaRPr lang="en-US"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10" y="4080681"/>
            <a:ext cx="4750127" cy="213755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05/25/06</a:t>
            </a: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USC-CSE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7D566A9-2493-4B07-B672-89E83991E3D8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801134" y="332656"/>
            <a:ext cx="8342866" cy="941340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latin typeface="+mj-ea"/>
              </a:rPr>
              <a:t>实例</a:t>
            </a:r>
            <a:r>
              <a:rPr lang="en-US" altLang="zh-CN" sz="3600" dirty="0" smtClean="0">
                <a:latin typeface="+mj-ea"/>
              </a:rPr>
              <a:t>-</a:t>
            </a:r>
            <a:r>
              <a:rPr lang="zh-CN" altLang="en-US" sz="3600" dirty="0" smtClean="0">
                <a:latin typeface="+mj-ea"/>
              </a:rPr>
              <a:t>企业大型系统架构的框架</a:t>
            </a:r>
            <a:endParaRPr lang="en-US" altLang="zh-CN" sz="3600" dirty="0">
              <a:latin typeface="+mj-ea"/>
            </a:endParaRP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7325" y="1174750"/>
            <a:ext cx="4021138" cy="1862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062163"/>
            <a:ext cx="3641725" cy="2438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36197" name="Text Box 5"/>
          <p:cNvSpPr txBox="1">
            <a:spLocks noChangeArrowheads="1"/>
          </p:cNvSpPr>
          <p:nvPr/>
        </p:nvSpPr>
        <p:spPr bwMode="auto">
          <a:xfrm>
            <a:off x="682625" y="4611688"/>
            <a:ext cx="23510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45720" rIns="45720">
            <a:spAutoFit/>
          </a:bodyPr>
          <a:lstStyle/>
          <a:p>
            <a:r>
              <a:rPr lang="en-US" altLang="zh-CN" sz="1800" b="1">
                <a:latin typeface="Century Gothic" pitchFamily="34" charset="0"/>
                <a:ea typeface="宋体" pitchFamily="2" charset="-122"/>
              </a:rPr>
              <a:t>DOD Architectural </a:t>
            </a:r>
            <a:br>
              <a:rPr lang="en-US" altLang="zh-CN" sz="1800" b="1">
                <a:latin typeface="Century Gothic" pitchFamily="34" charset="0"/>
                <a:ea typeface="宋体" pitchFamily="2" charset="-122"/>
              </a:rPr>
            </a:br>
            <a:r>
              <a:rPr lang="en-US" altLang="zh-CN" sz="1800" b="1">
                <a:latin typeface="Century Gothic" pitchFamily="34" charset="0"/>
                <a:ea typeface="宋体" pitchFamily="2" charset="-122"/>
              </a:rPr>
              <a:t>Framework (DODAF)</a:t>
            </a:r>
          </a:p>
        </p:txBody>
      </p:sp>
      <p:sp>
        <p:nvSpPr>
          <p:cNvPr id="136198" name="Text Box 6"/>
          <p:cNvSpPr txBox="1">
            <a:spLocks noChangeArrowheads="1"/>
          </p:cNvSpPr>
          <p:nvPr/>
        </p:nvSpPr>
        <p:spPr bwMode="auto">
          <a:xfrm>
            <a:off x="4438650" y="3016250"/>
            <a:ext cx="458206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r>
              <a:rPr lang="en-US" altLang="zh-CN" sz="1800" b="1" dirty="0">
                <a:latin typeface="Century Gothic" pitchFamily="34" charset="0"/>
                <a:ea typeface="宋体" pitchFamily="2" charset="-122"/>
              </a:rPr>
              <a:t>Federal Enterprise </a:t>
            </a:r>
            <a:br>
              <a:rPr lang="en-US" altLang="zh-CN" sz="1800" b="1" dirty="0">
                <a:latin typeface="Century Gothic" pitchFamily="34" charset="0"/>
                <a:ea typeface="宋体" pitchFamily="2" charset="-122"/>
              </a:rPr>
            </a:br>
            <a:r>
              <a:rPr lang="en-US" altLang="zh-CN" sz="1800" b="1" dirty="0">
                <a:latin typeface="Century Gothic" pitchFamily="34" charset="0"/>
                <a:ea typeface="宋体" pitchFamily="2" charset="-122"/>
              </a:rPr>
              <a:t>Architectural Framework (FEAF)</a:t>
            </a:r>
          </a:p>
        </p:txBody>
      </p:sp>
      <p:pic>
        <p:nvPicPr>
          <p:cNvPr id="136199" name="Picture 7" descr="zachman f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00450" y="3798888"/>
            <a:ext cx="4052888" cy="2536825"/>
          </a:xfrm>
          <a:prstGeom prst="rect">
            <a:avLst/>
          </a:prstGeom>
          <a:noFill/>
        </p:spPr>
      </p:pic>
      <p:sp>
        <p:nvSpPr>
          <p:cNvPr id="136200" name="Text Box 8"/>
          <p:cNvSpPr txBox="1">
            <a:spLocks noChangeArrowheads="1"/>
          </p:cNvSpPr>
          <p:nvPr/>
        </p:nvSpPr>
        <p:spPr bwMode="auto">
          <a:xfrm>
            <a:off x="7610475" y="5486400"/>
            <a:ext cx="144303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45720" rIns="45720">
            <a:spAutoFit/>
          </a:bodyPr>
          <a:lstStyle/>
          <a:p>
            <a:r>
              <a:rPr lang="en-US" altLang="zh-CN" sz="1800" b="1" dirty="0" err="1">
                <a:latin typeface="Century Gothic" pitchFamily="34" charset="0"/>
                <a:ea typeface="宋体" pitchFamily="2" charset="-122"/>
              </a:rPr>
              <a:t>Zachman</a:t>
            </a:r>
            <a:r>
              <a:rPr lang="en-US" altLang="zh-CN" sz="1800" b="1" dirty="0">
                <a:latin typeface="Century Gothic" pitchFamily="34" charset="0"/>
                <a:ea typeface="宋体" pitchFamily="2" charset="-122"/>
              </a:rPr>
              <a:t> Framework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7865" y="490028"/>
            <a:ext cx="4451540" cy="605294"/>
          </a:xfrm>
        </p:spPr>
        <p:txBody>
          <a:bodyPr wrap="none" lIns="63500" tIns="25400" rIns="63500" bIns="25400" anchor="t">
            <a:spAutoFit/>
          </a:bodyPr>
          <a:lstStyle/>
          <a:p>
            <a:pPr eaLnBrk="1">
              <a:defRPr/>
            </a:pPr>
            <a:r>
              <a:rPr lang="zh-CN" altLang="en-US" sz="36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</a:rPr>
              <a:t>实例</a:t>
            </a:r>
            <a:r>
              <a:rPr lang="en-US" altLang="zh-CN" sz="36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</a:rPr>
              <a:t>-</a:t>
            </a:r>
            <a:r>
              <a:rPr lang="zh-CN" altLang="en-US" sz="36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</a:rPr>
              <a:t>典型的层次架构</a:t>
            </a:r>
            <a:endParaRPr lang="en-US" altLang="zh-CN" sz="3600" dirty="0" smtClean="0">
              <a:effectLst>
                <a:outerShdw blurRad="38100" dist="38100" dir="2700000" algn="tl">
                  <a:srgbClr val="FFFFFF"/>
                </a:outerShdw>
              </a:effectLst>
              <a:latin typeface="+mj-ea"/>
            </a:endParaRPr>
          </a:p>
        </p:txBody>
      </p:sp>
      <p:sp>
        <p:nvSpPr>
          <p:cNvPr id="686083" name="AutoShape 3"/>
          <p:cNvSpPr>
            <a:spLocks noChangeArrowheads="1"/>
          </p:cNvSpPr>
          <p:nvPr/>
        </p:nvSpPr>
        <p:spPr bwMode="auto">
          <a:xfrm>
            <a:off x="1803401" y="1412678"/>
            <a:ext cx="379413" cy="4623792"/>
          </a:xfrm>
          <a:prstGeom prst="upDownArrow">
            <a:avLst>
              <a:gd name="adj1" fmla="val 50880"/>
              <a:gd name="adj2" fmla="val 219962"/>
            </a:avLst>
          </a:prstGeom>
          <a:gradFill rotWithShape="0">
            <a:gsLst>
              <a:gs pos="0">
                <a:srgbClr val="FF00FF">
                  <a:gamma/>
                  <a:shade val="46275"/>
                  <a:invGamma/>
                </a:srgbClr>
              </a:gs>
              <a:gs pos="50000">
                <a:srgbClr val="FF00FF"/>
              </a:gs>
              <a:gs pos="100000">
                <a:srgbClr val="FF00FF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eaLnBrk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Zapf Dingbats" charset="2"/>
              <a:buNone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 Garde" charset="0"/>
            </a:endParaRP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00050" y="5464969"/>
            <a:ext cx="1524000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General functionality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304800" y="1653779"/>
            <a:ext cx="152400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Arial" pitchFamily="34" charset="0"/>
                <a:ea typeface="宋体" pitchFamily="2" charset="-122"/>
              </a:rPr>
              <a:t>系统功能</a:t>
            </a:r>
            <a:endParaRPr lang="en-US" altLang="zh-CN" sz="16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4968902" y="1997004"/>
            <a:ext cx="3441700" cy="30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7950" tIns="53975" rIns="107950" bIns="53975">
            <a:spAutoFit/>
          </a:bodyPr>
          <a:lstStyle/>
          <a:p>
            <a:pPr eaLnBrk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00" b="1" dirty="0" smtClean="0">
                <a:latin typeface="Arial" pitchFamily="34" charset="0"/>
                <a:ea typeface="宋体" pitchFamily="2" charset="-122"/>
              </a:rPr>
              <a:t>应用软件</a:t>
            </a:r>
            <a:endParaRPr lang="en-US" altLang="zh-CN" sz="13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4960952" y="3283098"/>
            <a:ext cx="3441700" cy="30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7950" tIns="53975" rIns="107950" bIns="53975">
            <a:spAutoFit/>
          </a:bodyPr>
          <a:lstStyle/>
          <a:p>
            <a:pPr eaLnBrk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00" b="1" dirty="0" smtClean="0">
                <a:latin typeface="Arial" pitchFamily="34" charset="0"/>
                <a:ea typeface="宋体" pitchFamily="2" charset="-122"/>
              </a:rPr>
              <a:t>业务子系统（可重用）</a:t>
            </a:r>
            <a:endParaRPr lang="en-US" altLang="zh-CN" sz="13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4960953" y="4351848"/>
            <a:ext cx="3616325" cy="30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7950" tIns="53975" rIns="107950" bIns="53975">
            <a:spAutoFit/>
          </a:bodyPr>
          <a:lstStyle/>
          <a:p>
            <a:pPr eaLnBrk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00" b="1" dirty="0" smtClean="0">
                <a:latin typeface="Arial" pitchFamily="34" charset="0"/>
                <a:ea typeface="宋体" pitchFamily="2" charset="-122"/>
              </a:rPr>
              <a:t>中间件</a:t>
            </a:r>
            <a:endParaRPr lang="en-US" altLang="zh-CN" sz="13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4968904" y="5341941"/>
            <a:ext cx="3527425" cy="30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7950" tIns="53975" rIns="107950" bIns="53975">
            <a:spAutoFit/>
          </a:bodyPr>
          <a:lstStyle/>
          <a:p>
            <a:pPr eaLnBrk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00" b="1" dirty="0" smtClean="0">
                <a:latin typeface="Arial" pitchFamily="34" charset="0"/>
                <a:ea typeface="宋体" pitchFamily="2" charset="-122"/>
              </a:rPr>
              <a:t>操作系统、数据库系统、编译系统</a:t>
            </a:r>
            <a:endParaRPr lang="en-US" altLang="zh-CN" sz="13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86090" name="Rectangle 10" descr="60%"/>
          <p:cNvSpPr>
            <a:spLocks noChangeArrowheads="1"/>
          </p:cNvSpPr>
          <p:nvPr/>
        </p:nvSpPr>
        <p:spPr bwMode="auto">
          <a:xfrm>
            <a:off x="2343150" y="1421607"/>
            <a:ext cx="2609850" cy="1512690"/>
          </a:xfrm>
          <a:prstGeom prst="rect">
            <a:avLst/>
          </a:prstGeom>
          <a:pattFill prst="pct60">
            <a:fgClr>
              <a:srgbClr val="66CCFF"/>
            </a:fgClr>
            <a:bgClr>
              <a:srgbClr val="FFFFFF"/>
            </a:bgClr>
          </a:patt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107950" tIns="53975" rIns="107950" bIns="53975" anchor="ctr"/>
          <a:lstStyle/>
          <a:p>
            <a:pPr eaLnBrk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Zapf Dingbats" charset="2"/>
              <a:buNone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 Garde" charset="0"/>
            </a:endParaRPr>
          </a:p>
        </p:txBody>
      </p:sp>
      <p:sp>
        <p:nvSpPr>
          <p:cNvPr id="686091" name="Rectangle 11" descr="90%"/>
          <p:cNvSpPr>
            <a:spLocks noChangeArrowheads="1"/>
          </p:cNvSpPr>
          <p:nvPr/>
        </p:nvSpPr>
        <p:spPr bwMode="auto">
          <a:xfrm>
            <a:off x="2343150" y="2934297"/>
            <a:ext cx="2609850" cy="1116210"/>
          </a:xfrm>
          <a:prstGeom prst="rect">
            <a:avLst/>
          </a:prstGeom>
          <a:pattFill prst="pct90">
            <a:fgClr>
              <a:srgbClr val="FFCCCC"/>
            </a:fgClr>
            <a:bgClr>
              <a:srgbClr val="FFFFFF"/>
            </a:bgClr>
          </a:patt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107950" tIns="53975" rIns="107950" bIns="53975" anchor="ctr"/>
          <a:lstStyle/>
          <a:p>
            <a:pPr eaLnBrk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Zapf Dingbats" charset="2"/>
              <a:buNone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 Garde" charset="0"/>
            </a:endParaRPr>
          </a:p>
        </p:txBody>
      </p:sp>
      <p:sp>
        <p:nvSpPr>
          <p:cNvPr id="686092" name="Rectangle 12" descr="Dark upward diagonal"/>
          <p:cNvSpPr>
            <a:spLocks noChangeArrowheads="1"/>
          </p:cNvSpPr>
          <p:nvPr/>
        </p:nvSpPr>
        <p:spPr bwMode="auto">
          <a:xfrm>
            <a:off x="2343150" y="4054079"/>
            <a:ext cx="2609850" cy="1010841"/>
          </a:xfrm>
          <a:prstGeom prst="rect">
            <a:avLst/>
          </a:prstGeom>
          <a:pattFill prst="dkUpDiag">
            <a:fgClr>
              <a:srgbClr val="CCFF99"/>
            </a:fgClr>
            <a:bgClr>
              <a:srgbClr val="FFFFFF"/>
            </a:bgClr>
          </a:patt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107950" tIns="53975" rIns="107950" bIns="53975" anchor="ctr"/>
          <a:lstStyle/>
          <a:p>
            <a:pPr eaLnBrk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Zapf Dingbats" charset="2"/>
              <a:buNone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 Garde" charset="0"/>
            </a:endParaRPr>
          </a:p>
        </p:txBody>
      </p:sp>
      <p:sp>
        <p:nvSpPr>
          <p:cNvPr id="48141" name="Rectangle 13" descr="Large confetti"/>
          <p:cNvSpPr>
            <a:spLocks noChangeArrowheads="1"/>
          </p:cNvSpPr>
          <p:nvPr/>
        </p:nvSpPr>
        <p:spPr bwMode="auto">
          <a:xfrm>
            <a:off x="2343150" y="5061347"/>
            <a:ext cx="2609850" cy="991196"/>
          </a:xfrm>
          <a:prstGeom prst="rect">
            <a:avLst/>
          </a:prstGeom>
          <a:pattFill prst="lgConfetti">
            <a:fgClr>
              <a:srgbClr val="FFCC66"/>
            </a:fgClr>
            <a:bgClr>
              <a:srgbClr val="FFFFFF"/>
            </a:bgClr>
          </a:patt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lIns="107950" tIns="53975" rIns="107950" bIns="53975" anchor="ctr"/>
          <a:lstStyle/>
          <a:p>
            <a:pPr algn="ctr" eaLnBrk="0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0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2159000" y="1993107"/>
            <a:ext cx="2933700" cy="383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66CCFF">
                <a:alpha val="50000"/>
              </a:srgbClr>
            </a:outerShdw>
          </a:effectLst>
        </p:spPr>
        <p:txBody>
          <a:bodyPr lIns="107950" tIns="53975" rIns="107950" bIns="53975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b="1">
                <a:solidFill>
                  <a:srgbClr val="000099"/>
                </a:solidFill>
                <a:latin typeface="Arial" charset="0"/>
                <a:ea typeface="宋体" pitchFamily="2" charset="-122"/>
              </a:rPr>
              <a:t>Application</a:t>
            </a:r>
          </a:p>
        </p:txBody>
      </p:sp>
      <p:sp>
        <p:nvSpPr>
          <p:cNvPr id="45071" name="Text Box 15"/>
          <p:cNvSpPr txBox="1">
            <a:spLocks noChangeArrowheads="1"/>
          </p:cNvSpPr>
          <p:nvPr/>
        </p:nvSpPr>
        <p:spPr bwMode="auto">
          <a:xfrm>
            <a:off x="2549525" y="3300413"/>
            <a:ext cx="2305050" cy="386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99CC">
                <a:alpha val="50000"/>
              </a:srgbClr>
            </a:outerShdw>
          </a:effectLst>
        </p:spPr>
        <p:txBody>
          <a:bodyPr lIns="107950" tIns="53975" rIns="107950" bIns="53975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b="1">
                <a:solidFill>
                  <a:srgbClr val="FF0066"/>
                </a:solidFill>
                <a:latin typeface="Arial" charset="0"/>
                <a:ea typeface="宋体" pitchFamily="2" charset="-122"/>
              </a:rPr>
              <a:t>Business-Specific</a:t>
            </a:r>
          </a:p>
        </p:txBody>
      </p:sp>
      <p:sp>
        <p:nvSpPr>
          <p:cNvPr id="45072" name="Text Box 16"/>
          <p:cNvSpPr txBox="1">
            <a:spLocks noChangeArrowheads="1"/>
          </p:cNvSpPr>
          <p:nvPr/>
        </p:nvSpPr>
        <p:spPr bwMode="auto">
          <a:xfrm>
            <a:off x="2730500" y="4368404"/>
            <a:ext cx="1962150" cy="386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99FFCC">
                <a:alpha val="50000"/>
              </a:srgbClr>
            </a:outerShdw>
          </a:effectLst>
        </p:spPr>
        <p:txBody>
          <a:bodyPr lIns="107950" tIns="53975" rIns="107950" bIns="53975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b="1">
                <a:solidFill>
                  <a:srgbClr val="339933"/>
                </a:solidFill>
                <a:latin typeface="Arial" charset="0"/>
                <a:ea typeface="宋体" pitchFamily="2" charset="-122"/>
              </a:rPr>
              <a:t>Middleware</a:t>
            </a:r>
          </a:p>
        </p:txBody>
      </p:sp>
      <p:sp>
        <p:nvSpPr>
          <p:cNvPr id="45073" name="Text Box 17"/>
          <p:cNvSpPr txBox="1">
            <a:spLocks noChangeArrowheads="1"/>
          </p:cNvSpPr>
          <p:nvPr/>
        </p:nvSpPr>
        <p:spPr bwMode="auto">
          <a:xfrm>
            <a:off x="2581275" y="5364957"/>
            <a:ext cx="2184400" cy="383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C99">
                <a:alpha val="50000"/>
              </a:srgbClr>
            </a:outerShdw>
          </a:effectLst>
        </p:spPr>
        <p:txBody>
          <a:bodyPr lIns="107950" tIns="53975" rIns="107950" bIns="53975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b="1">
                <a:solidFill>
                  <a:srgbClr val="663300"/>
                </a:solidFill>
                <a:latin typeface="Arial" charset="0"/>
                <a:ea typeface="宋体" pitchFamily="2" charset="-122"/>
              </a:rPr>
              <a:t>System Software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836" y="6248400"/>
            <a:ext cx="1904144" cy="457200"/>
          </a:xfrm>
          <a:prstGeom prst="rect">
            <a:avLst/>
          </a:prstGeom>
        </p:spPr>
        <p:txBody>
          <a:bodyPr/>
          <a:lstStyle/>
          <a:p>
            <a:fld id="{363C4292-B511-4926-A5AA-2084493483D2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443396" name="Rectangle 1028"/>
          <p:cNvSpPr>
            <a:spLocks noGrp="1" noChangeArrowheads="1"/>
          </p:cNvSpPr>
          <p:nvPr>
            <p:ph type="title"/>
          </p:nvPr>
        </p:nvSpPr>
        <p:spPr>
          <a:xfrm>
            <a:off x="821796" y="534622"/>
            <a:ext cx="2965555" cy="646973"/>
          </a:xfrm>
          <a:noFill/>
          <a:ln/>
        </p:spPr>
        <p:txBody>
          <a:bodyPr wrap="none" lIns="92075" tIns="46038" rIns="92075" bIns="46038" anchor="ctr">
            <a:spAutoFit/>
          </a:bodyPr>
          <a:lstStyle/>
          <a:p>
            <a:r>
              <a:rPr lang="zh-CN" altLang="en-US" sz="3600" dirty="0"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</a:rPr>
              <a:t>详细设</a:t>
            </a:r>
            <a:r>
              <a:rPr lang="zh-CN" altLang="en-US" sz="36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</a:rPr>
              <a:t>计阶段</a:t>
            </a:r>
            <a:endParaRPr lang="zh-CN" altLang="en-US" sz="3600" dirty="0">
              <a:effectLst>
                <a:outerShdw blurRad="38100" dist="38100" dir="2700000" algn="tl">
                  <a:srgbClr val="FFFFFF"/>
                </a:outerShdw>
              </a:effectLst>
              <a:latin typeface="+mj-ea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0" y="1492981"/>
            <a:ext cx="8861091" cy="4746081"/>
            <a:chOff x="0" y="649833"/>
            <a:chExt cx="8861091" cy="4746081"/>
          </a:xfrm>
        </p:grpSpPr>
        <p:sp>
          <p:nvSpPr>
            <p:cNvPr id="443394" name="Rectangle 1026"/>
            <p:cNvSpPr>
              <a:spLocks noChangeArrowheads="1"/>
            </p:cNvSpPr>
            <p:nvPr/>
          </p:nvSpPr>
          <p:spPr bwMode="auto">
            <a:xfrm>
              <a:off x="196425" y="5081589"/>
              <a:ext cx="8664666" cy="314325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Arial" charset="0"/>
                </a:rPr>
                <a:t>配置管理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Arial" charset="0"/>
                </a:rPr>
                <a:t>功能</a:t>
              </a:r>
              <a:endParaRPr lang="zh-CN" altLang="en-US" sz="14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43395" name="Rectangle 1027"/>
            <p:cNvSpPr>
              <a:spLocks noChangeArrowheads="1"/>
            </p:cNvSpPr>
            <p:nvPr/>
          </p:nvSpPr>
          <p:spPr bwMode="auto">
            <a:xfrm>
              <a:off x="4372645" y="3144839"/>
              <a:ext cx="839934" cy="8334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>
                <a:buFont typeface="Wingdings" pitchFamily="2" charset="2"/>
                <a:buChar char="$"/>
              </a:pPr>
              <a:r>
                <a:rPr lang="zh-CN" altLang="en-US" sz="4800" i="1">
                  <a:solidFill>
                    <a:schemeClr val="tx1"/>
                  </a:solidFill>
                  <a:latin typeface="Arial" charset="0"/>
                </a:rPr>
                <a:t> </a:t>
              </a:r>
            </a:p>
          </p:txBody>
        </p:sp>
        <p:sp>
          <p:nvSpPr>
            <p:cNvPr id="443397" name="Rectangle 1029"/>
            <p:cNvSpPr>
              <a:spLocks noChangeArrowheads="1"/>
            </p:cNvSpPr>
            <p:nvPr/>
          </p:nvSpPr>
          <p:spPr bwMode="auto">
            <a:xfrm>
              <a:off x="820879" y="1006476"/>
              <a:ext cx="1874828" cy="254476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" name="Group 1030"/>
            <p:cNvGrpSpPr>
              <a:grpSpLocks/>
            </p:cNvGrpSpPr>
            <p:nvPr/>
          </p:nvGrpSpPr>
          <p:grpSpPr bwMode="auto">
            <a:xfrm>
              <a:off x="1810330" y="1255713"/>
              <a:ext cx="709474" cy="823912"/>
              <a:chOff x="1235" y="656"/>
              <a:chExt cx="485" cy="519"/>
            </a:xfrm>
          </p:grpSpPr>
          <p:sp>
            <p:nvSpPr>
              <p:cNvPr id="443399" name="Rectangle 1031"/>
              <p:cNvSpPr>
                <a:spLocks noChangeArrowheads="1"/>
              </p:cNvSpPr>
              <p:nvPr/>
            </p:nvSpPr>
            <p:spPr bwMode="auto">
              <a:xfrm>
                <a:off x="1287" y="661"/>
                <a:ext cx="433" cy="471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00" name="Rectangle 1032"/>
              <p:cNvSpPr>
                <a:spLocks noChangeArrowheads="1"/>
              </p:cNvSpPr>
              <p:nvPr/>
            </p:nvSpPr>
            <p:spPr bwMode="auto">
              <a:xfrm>
                <a:off x="1266" y="672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01" name="Rectangle 1033"/>
              <p:cNvSpPr>
                <a:spLocks noChangeArrowheads="1"/>
              </p:cNvSpPr>
              <p:nvPr/>
            </p:nvSpPr>
            <p:spPr bwMode="auto">
              <a:xfrm>
                <a:off x="1249" y="687"/>
                <a:ext cx="442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02" name="Rectangle 1034"/>
              <p:cNvSpPr>
                <a:spLocks noChangeArrowheads="1"/>
              </p:cNvSpPr>
              <p:nvPr/>
            </p:nvSpPr>
            <p:spPr bwMode="auto">
              <a:xfrm>
                <a:off x="1235" y="705"/>
                <a:ext cx="435" cy="470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03" name="Arc 1035"/>
              <p:cNvSpPr>
                <a:spLocks/>
              </p:cNvSpPr>
              <p:nvPr/>
            </p:nvSpPr>
            <p:spPr bwMode="auto">
              <a:xfrm>
                <a:off x="1246" y="656"/>
                <a:ext cx="49" cy="48"/>
              </a:xfrm>
              <a:custGeom>
                <a:avLst/>
                <a:gdLst>
                  <a:gd name="G0" fmla="+- 21595 0 0"/>
                  <a:gd name="G1" fmla="+- 21596 0 0"/>
                  <a:gd name="G2" fmla="+- 21600 0 0"/>
                  <a:gd name="T0" fmla="*/ 0 w 21595"/>
                  <a:gd name="T1" fmla="*/ 21146 h 21596"/>
                  <a:gd name="T2" fmla="*/ 21154 w 21595"/>
                  <a:gd name="T3" fmla="*/ 0 h 21596"/>
                  <a:gd name="T4" fmla="*/ 21595 w 21595"/>
                  <a:gd name="T5" fmla="*/ 2159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5" h="21596" fill="none" extrusionOk="0">
                    <a:moveTo>
                      <a:pt x="-1" y="21145"/>
                    </a:moveTo>
                    <a:cubicBezTo>
                      <a:pt x="241" y="9565"/>
                      <a:pt x="9573" y="236"/>
                      <a:pt x="21154" y="0"/>
                    </a:cubicBezTo>
                  </a:path>
                  <a:path w="21595" h="21596" stroke="0" extrusionOk="0">
                    <a:moveTo>
                      <a:pt x="-1" y="21145"/>
                    </a:moveTo>
                    <a:cubicBezTo>
                      <a:pt x="241" y="9565"/>
                      <a:pt x="9573" y="236"/>
                      <a:pt x="21154" y="0"/>
                    </a:cubicBezTo>
                    <a:lnTo>
                      <a:pt x="21595" y="21596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04" name="Line 1036"/>
              <p:cNvSpPr>
                <a:spLocks noChangeShapeType="1"/>
              </p:cNvSpPr>
              <p:nvPr/>
            </p:nvSpPr>
            <p:spPr bwMode="auto">
              <a:xfrm>
                <a:off x="1268" y="1152"/>
                <a:ext cx="6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05" name="Rectangle 1037"/>
              <p:cNvSpPr>
                <a:spLocks noChangeArrowheads="1"/>
              </p:cNvSpPr>
              <p:nvPr/>
            </p:nvSpPr>
            <p:spPr bwMode="auto">
              <a:xfrm>
                <a:off x="1278" y="773"/>
                <a:ext cx="351" cy="112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06" name="Line 1038"/>
              <p:cNvSpPr>
                <a:spLocks noChangeShapeType="1"/>
              </p:cNvSpPr>
              <p:nvPr/>
            </p:nvSpPr>
            <p:spPr bwMode="auto">
              <a:xfrm>
                <a:off x="1267" y="1132"/>
                <a:ext cx="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07" name="Line 1039"/>
              <p:cNvSpPr>
                <a:spLocks noChangeShapeType="1"/>
              </p:cNvSpPr>
              <p:nvPr/>
            </p:nvSpPr>
            <p:spPr bwMode="auto">
              <a:xfrm>
                <a:off x="1566" y="739"/>
                <a:ext cx="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" name="Group 1040"/>
            <p:cNvGrpSpPr>
              <a:grpSpLocks/>
            </p:cNvGrpSpPr>
            <p:nvPr/>
          </p:nvGrpSpPr>
          <p:grpSpPr bwMode="auto">
            <a:xfrm>
              <a:off x="992384" y="2336801"/>
              <a:ext cx="710939" cy="823913"/>
              <a:chOff x="677" y="1346"/>
              <a:chExt cx="485" cy="519"/>
            </a:xfrm>
          </p:grpSpPr>
          <p:sp>
            <p:nvSpPr>
              <p:cNvPr id="443409" name="Rectangle 1041"/>
              <p:cNvSpPr>
                <a:spLocks noChangeArrowheads="1"/>
              </p:cNvSpPr>
              <p:nvPr/>
            </p:nvSpPr>
            <p:spPr bwMode="auto">
              <a:xfrm>
                <a:off x="729" y="1351"/>
                <a:ext cx="433" cy="471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10" name="Rectangle 1042"/>
              <p:cNvSpPr>
                <a:spLocks noChangeArrowheads="1"/>
              </p:cNvSpPr>
              <p:nvPr/>
            </p:nvSpPr>
            <p:spPr bwMode="auto">
              <a:xfrm>
                <a:off x="707" y="1362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11" name="Rectangle 1043"/>
              <p:cNvSpPr>
                <a:spLocks noChangeArrowheads="1"/>
              </p:cNvSpPr>
              <p:nvPr/>
            </p:nvSpPr>
            <p:spPr bwMode="auto">
              <a:xfrm>
                <a:off x="691" y="1377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12" name="Rectangle 1044"/>
              <p:cNvSpPr>
                <a:spLocks noChangeArrowheads="1"/>
              </p:cNvSpPr>
              <p:nvPr/>
            </p:nvSpPr>
            <p:spPr bwMode="auto">
              <a:xfrm>
                <a:off x="677" y="1395"/>
                <a:ext cx="434" cy="470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13" name="Arc 1045"/>
              <p:cNvSpPr>
                <a:spLocks/>
              </p:cNvSpPr>
              <p:nvPr/>
            </p:nvSpPr>
            <p:spPr bwMode="auto">
              <a:xfrm>
                <a:off x="685" y="1346"/>
                <a:ext cx="50" cy="48"/>
              </a:xfrm>
              <a:custGeom>
                <a:avLst/>
                <a:gdLst>
                  <a:gd name="G0" fmla="+- 21595 0 0"/>
                  <a:gd name="G1" fmla="+- 21596 0 0"/>
                  <a:gd name="G2" fmla="+- 21600 0 0"/>
                  <a:gd name="T0" fmla="*/ 0 w 21595"/>
                  <a:gd name="T1" fmla="*/ 21146 h 21596"/>
                  <a:gd name="T2" fmla="*/ 21163 w 21595"/>
                  <a:gd name="T3" fmla="*/ 0 h 21596"/>
                  <a:gd name="T4" fmla="*/ 21595 w 21595"/>
                  <a:gd name="T5" fmla="*/ 2159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5" h="21596" fill="none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</a:path>
                  <a:path w="21595" h="21596" stroke="0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  <a:lnTo>
                      <a:pt x="21595" y="21596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14" name="Line 1046"/>
              <p:cNvSpPr>
                <a:spLocks noChangeShapeType="1"/>
              </p:cNvSpPr>
              <p:nvPr/>
            </p:nvSpPr>
            <p:spPr bwMode="auto">
              <a:xfrm>
                <a:off x="710" y="1842"/>
                <a:ext cx="6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15" name="Rectangle 1047"/>
              <p:cNvSpPr>
                <a:spLocks noChangeArrowheads="1"/>
              </p:cNvSpPr>
              <p:nvPr/>
            </p:nvSpPr>
            <p:spPr bwMode="auto">
              <a:xfrm>
                <a:off x="719" y="1463"/>
                <a:ext cx="351" cy="112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16" name="Line 1048"/>
              <p:cNvSpPr>
                <a:spLocks noChangeShapeType="1"/>
              </p:cNvSpPr>
              <p:nvPr/>
            </p:nvSpPr>
            <p:spPr bwMode="auto">
              <a:xfrm>
                <a:off x="708" y="1822"/>
                <a:ext cx="6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17" name="Line 1049"/>
              <p:cNvSpPr>
                <a:spLocks noChangeShapeType="1"/>
              </p:cNvSpPr>
              <p:nvPr/>
            </p:nvSpPr>
            <p:spPr bwMode="auto">
              <a:xfrm>
                <a:off x="1008" y="1429"/>
                <a:ext cx="5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3418" name="Rectangle 1050"/>
            <p:cNvSpPr>
              <a:spLocks noChangeArrowheads="1"/>
            </p:cNvSpPr>
            <p:nvPr/>
          </p:nvSpPr>
          <p:spPr bwMode="auto">
            <a:xfrm>
              <a:off x="1252870" y="3176588"/>
              <a:ext cx="798297" cy="2744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zh-CN" altLang="en-US" sz="1200">
                  <a:solidFill>
                    <a:srgbClr val="FAFD00"/>
                  </a:solidFill>
                  <a:latin typeface="Arial" charset="0"/>
                </a:rPr>
                <a:t>完成版本</a:t>
              </a:r>
            </a:p>
          </p:txBody>
        </p:sp>
        <p:sp>
          <p:nvSpPr>
            <p:cNvPr id="443419" name="Rectangle 1051"/>
            <p:cNvSpPr>
              <a:spLocks noChangeArrowheads="1"/>
            </p:cNvSpPr>
            <p:nvPr/>
          </p:nvSpPr>
          <p:spPr bwMode="auto">
            <a:xfrm>
              <a:off x="1877760" y="1390651"/>
              <a:ext cx="562656" cy="305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SDD</a:t>
              </a:r>
            </a:p>
          </p:txBody>
        </p:sp>
        <p:sp>
          <p:nvSpPr>
            <p:cNvPr id="443420" name="Rectangle 1052"/>
            <p:cNvSpPr>
              <a:spLocks noChangeArrowheads="1"/>
            </p:cNvSpPr>
            <p:nvPr/>
          </p:nvSpPr>
          <p:spPr bwMode="auto">
            <a:xfrm>
              <a:off x="1131640" y="2471739"/>
              <a:ext cx="492123" cy="305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IDD</a:t>
              </a:r>
            </a:p>
          </p:txBody>
        </p:sp>
        <p:sp>
          <p:nvSpPr>
            <p:cNvPr id="443421" name="Rectangle 1053"/>
            <p:cNvSpPr>
              <a:spLocks noChangeArrowheads="1"/>
            </p:cNvSpPr>
            <p:nvPr/>
          </p:nvSpPr>
          <p:spPr bwMode="auto">
            <a:xfrm>
              <a:off x="4533591" y="893063"/>
              <a:ext cx="4243648" cy="2162175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22" name="Oval 1054"/>
            <p:cNvSpPr>
              <a:spLocks noChangeArrowheads="1"/>
            </p:cNvSpPr>
            <p:nvPr/>
          </p:nvSpPr>
          <p:spPr bwMode="auto">
            <a:xfrm>
              <a:off x="6114080" y="1419226"/>
              <a:ext cx="705076" cy="487363"/>
            </a:xfrm>
            <a:prstGeom prst="ellipse">
              <a:avLst/>
            </a:prstGeom>
            <a:solidFill>
              <a:srgbClr val="FC0128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23" name="Oval 1055"/>
            <p:cNvSpPr>
              <a:spLocks noChangeArrowheads="1"/>
            </p:cNvSpPr>
            <p:nvPr/>
          </p:nvSpPr>
          <p:spPr bwMode="auto">
            <a:xfrm>
              <a:off x="6640321" y="1973263"/>
              <a:ext cx="703610" cy="487362"/>
            </a:xfrm>
            <a:prstGeom prst="ellipse">
              <a:avLst/>
            </a:prstGeom>
            <a:solidFill>
              <a:srgbClr val="FC0128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24" name="Oval 1056"/>
            <p:cNvSpPr>
              <a:spLocks noChangeArrowheads="1"/>
            </p:cNvSpPr>
            <p:nvPr/>
          </p:nvSpPr>
          <p:spPr bwMode="auto">
            <a:xfrm>
              <a:off x="4577864" y="2582863"/>
              <a:ext cx="702144" cy="487362"/>
            </a:xfrm>
            <a:prstGeom prst="ellipse">
              <a:avLst/>
            </a:prstGeom>
            <a:solidFill>
              <a:srgbClr val="FC0128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25" name="Rectangle 1057"/>
            <p:cNvSpPr>
              <a:spLocks noChangeArrowheads="1"/>
            </p:cNvSpPr>
            <p:nvPr/>
          </p:nvSpPr>
          <p:spPr bwMode="auto">
            <a:xfrm>
              <a:off x="6231348" y="982664"/>
              <a:ext cx="428003" cy="212879"/>
            </a:xfrm>
            <a:prstGeom prst="rect">
              <a:avLst/>
            </a:prstGeom>
            <a:solidFill>
              <a:srgbClr val="D34FD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800">
                  <a:solidFill>
                    <a:schemeClr val="bg1"/>
                  </a:solidFill>
                  <a:latin typeface="Arial" charset="0"/>
                </a:rPr>
                <a:t>CSCI</a:t>
              </a:r>
            </a:p>
          </p:txBody>
        </p:sp>
        <p:sp>
          <p:nvSpPr>
            <p:cNvPr id="443426" name="Line 1058"/>
            <p:cNvSpPr>
              <a:spLocks noChangeShapeType="1"/>
            </p:cNvSpPr>
            <p:nvPr/>
          </p:nvSpPr>
          <p:spPr bwMode="auto">
            <a:xfrm>
              <a:off x="5642074" y="1376363"/>
              <a:ext cx="166521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27" name="Line 1059"/>
            <p:cNvSpPr>
              <a:spLocks noChangeShapeType="1"/>
            </p:cNvSpPr>
            <p:nvPr/>
          </p:nvSpPr>
          <p:spPr bwMode="auto">
            <a:xfrm>
              <a:off x="6446828" y="1220788"/>
              <a:ext cx="0" cy="3032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28" name="Line 1060"/>
            <p:cNvSpPr>
              <a:spLocks noChangeShapeType="1"/>
            </p:cNvSpPr>
            <p:nvPr/>
          </p:nvSpPr>
          <p:spPr bwMode="auto">
            <a:xfrm>
              <a:off x="5634745" y="1366838"/>
              <a:ext cx="2932" cy="5778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29" name="Line 1061"/>
            <p:cNvSpPr>
              <a:spLocks noChangeShapeType="1"/>
            </p:cNvSpPr>
            <p:nvPr/>
          </p:nvSpPr>
          <p:spPr bwMode="auto">
            <a:xfrm>
              <a:off x="7320477" y="1366838"/>
              <a:ext cx="5863" cy="5699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30" name="Rectangle 1062"/>
            <p:cNvSpPr>
              <a:spLocks noChangeArrowheads="1"/>
            </p:cNvSpPr>
            <p:nvPr/>
          </p:nvSpPr>
          <p:spPr bwMode="auto">
            <a:xfrm>
              <a:off x="5416333" y="1535114"/>
              <a:ext cx="426400" cy="228268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CSC</a:t>
              </a:r>
            </a:p>
          </p:txBody>
        </p:sp>
        <p:sp>
          <p:nvSpPr>
            <p:cNvPr id="443431" name="Rectangle 1063"/>
            <p:cNvSpPr>
              <a:spLocks noChangeArrowheads="1"/>
            </p:cNvSpPr>
            <p:nvPr/>
          </p:nvSpPr>
          <p:spPr bwMode="auto">
            <a:xfrm>
              <a:off x="6246007" y="1504951"/>
              <a:ext cx="426400" cy="228268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3432" name="Rectangle 1064"/>
            <p:cNvSpPr>
              <a:spLocks noChangeArrowheads="1"/>
            </p:cNvSpPr>
            <p:nvPr/>
          </p:nvSpPr>
          <p:spPr bwMode="auto">
            <a:xfrm>
              <a:off x="7106463" y="1539876"/>
              <a:ext cx="426400" cy="228268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CSC</a:t>
              </a:r>
            </a:p>
          </p:txBody>
        </p:sp>
        <p:sp>
          <p:nvSpPr>
            <p:cNvPr id="443433" name="Line 1065"/>
            <p:cNvSpPr>
              <a:spLocks noChangeShapeType="1"/>
            </p:cNvSpPr>
            <p:nvPr/>
          </p:nvSpPr>
          <p:spPr bwMode="auto">
            <a:xfrm>
              <a:off x="5299064" y="1943100"/>
              <a:ext cx="6611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34" name="Line 1066"/>
            <p:cNvSpPr>
              <a:spLocks noChangeShapeType="1"/>
            </p:cNvSpPr>
            <p:nvPr/>
          </p:nvSpPr>
          <p:spPr bwMode="auto">
            <a:xfrm>
              <a:off x="5287338" y="1939925"/>
              <a:ext cx="2932" cy="5794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35" name="Line 1067"/>
            <p:cNvSpPr>
              <a:spLocks noChangeShapeType="1"/>
            </p:cNvSpPr>
            <p:nvPr/>
          </p:nvSpPr>
          <p:spPr bwMode="auto">
            <a:xfrm>
              <a:off x="5949904" y="1949450"/>
              <a:ext cx="5863" cy="584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36" name="Rectangle 1068"/>
            <p:cNvSpPr>
              <a:spLocks noChangeArrowheads="1"/>
            </p:cNvSpPr>
            <p:nvPr/>
          </p:nvSpPr>
          <p:spPr bwMode="auto">
            <a:xfrm>
              <a:off x="5077720" y="2101851"/>
              <a:ext cx="426400" cy="228268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CSC</a:t>
              </a:r>
            </a:p>
          </p:txBody>
        </p:sp>
        <p:sp>
          <p:nvSpPr>
            <p:cNvPr id="443437" name="Rectangle 1069"/>
            <p:cNvSpPr>
              <a:spLocks noChangeArrowheads="1"/>
            </p:cNvSpPr>
            <p:nvPr/>
          </p:nvSpPr>
          <p:spPr bwMode="auto">
            <a:xfrm>
              <a:off x="5744684" y="2101851"/>
              <a:ext cx="426400" cy="228268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CSC</a:t>
              </a:r>
            </a:p>
          </p:txBody>
        </p:sp>
        <p:sp>
          <p:nvSpPr>
            <p:cNvPr id="443438" name="Line 1070"/>
            <p:cNvSpPr>
              <a:spLocks noChangeShapeType="1"/>
            </p:cNvSpPr>
            <p:nvPr/>
          </p:nvSpPr>
          <p:spPr bwMode="auto">
            <a:xfrm>
              <a:off x="7008251" y="1949450"/>
              <a:ext cx="63324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39" name="Line 1071"/>
            <p:cNvSpPr>
              <a:spLocks noChangeShapeType="1"/>
            </p:cNvSpPr>
            <p:nvPr/>
          </p:nvSpPr>
          <p:spPr bwMode="auto">
            <a:xfrm>
              <a:off x="6993592" y="1944688"/>
              <a:ext cx="0" cy="1555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40" name="Line 1072"/>
            <p:cNvSpPr>
              <a:spLocks noChangeShapeType="1"/>
            </p:cNvSpPr>
            <p:nvPr/>
          </p:nvSpPr>
          <p:spPr bwMode="auto">
            <a:xfrm>
              <a:off x="7657624" y="1939925"/>
              <a:ext cx="0" cy="1603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41" name="Rectangle 1073"/>
            <p:cNvSpPr>
              <a:spLocks noChangeArrowheads="1"/>
            </p:cNvSpPr>
            <p:nvPr/>
          </p:nvSpPr>
          <p:spPr bwMode="auto">
            <a:xfrm>
              <a:off x="6783975" y="2076451"/>
              <a:ext cx="426400" cy="228268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3442" name="Rectangle 1074"/>
            <p:cNvSpPr>
              <a:spLocks noChangeArrowheads="1"/>
            </p:cNvSpPr>
            <p:nvPr/>
          </p:nvSpPr>
          <p:spPr bwMode="auto">
            <a:xfrm>
              <a:off x="7449473" y="2076451"/>
              <a:ext cx="426400" cy="228268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3443" name="Line 1075"/>
            <p:cNvSpPr>
              <a:spLocks noChangeShapeType="1"/>
            </p:cNvSpPr>
            <p:nvPr/>
          </p:nvSpPr>
          <p:spPr bwMode="auto">
            <a:xfrm>
              <a:off x="4947259" y="2525714"/>
              <a:ext cx="634715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44" name="Line 1076"/>
            <p:cNvSpPr>
              <a:spLocks noChangeShapeType="1"/>
            </p:cNvSpPr>
            <p:nvPr/>
          </p:nvSpPr>
          <p:spPr bwMode="auto">
            <a:xfrm flipH="1">
              <a:off x="4934066" y="2517776"/>
              <a:ext cx="0" cy="1635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45" name="Line 1077"/>
            <p:cNvSpPr>
              <a:spLocks noChangeShapeType="1"/>
            </p:cNvSpPr>
            <p:nvPr/>
          </p:nvSpPr>
          <p:spPr bwMode="auto">
            <a:xfrm>
              <a:off x="5593701" y="2522538"/>
              <a:ext cx="0" cy="1587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46" name="Rectangle 1078"/>
            <p:cNvSpPr>
              <a:spLocks noChangeArrowheads="1"/>
            </p:cNvSpPr>
            <p:nvPr/>
          </p:nvSpPr>
          <p:spPr bwMode="auto">
            <a:xfrm>
              <a:off x="4720052" y="2657476"/>
              <a:ext cx="426400" cy="228268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3447" name="Rectangle 1079"/>
            <p:cNvSpPr>
              <a:spLocks noChangeArrowheads="1"/>
            </p:cNvSpPr>
            <p:nvPr/>
          </p:nvSpPr>
          <p:spPr bwMode="auto">
            <a:xfrm>
              <a:off x="5389948" y="2657476"/>
              <a:ext cx="426400" cy="228268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3448" name="Line 1080"/>
            <p:cNvSpPr>
              <a:spLocks noChangeShapeType="1"/>
            </p:cNvSpPr>
            <p:nvPr/>
          </p:nvSpPr>
          <p:spPr bwMode="auto">
            <a:xfrm>
              <a:off x="6338355" y="2546350"/>
              <a:ext cx="0" cy="1349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49" name="Line 1081"/>
            <p:cNvSpPr>
              <a:spLocks noChangeShapeType="1"/>
            </p:cNvSpPr>
            <p:nvPr/>
          </p:nvSpPr>
          <p:spPr bwMode="auto">
            <a:xfrm>
              <a:off x="7002387" y="2546350"/>
              <a:ext cx="0" cy="1349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50" name="Rectangle 1082"/>
            <p:cNvSpPr>
              <a:spLocks noChangeArrowheads="1"/>
            </p:cNvSpPr>
            <p:nvPr/>
          </p:nvSpPr>
          <p:spPr bwMode="auto">
            <a:xfrm>
              <a:off x="6127272" y="2657476"/>
              <a:ext cx="426400" cy="228268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3451" name="Rectangle 1083"/>
            <p:cNvSpPr>
              <a:spLocks noChangeArrowheads="1"/>
            </p:cNvSpPr>
            <p:nvPr/>
          </p:nvSpPr>
          <p:spPr bwMode="auto">
            <a:xfrm>
              <a:off x="6794236" y="2657476"/>
              <a:ext cx="426400" cy="228268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3452" name="Line 1084"/>
            <p:cNvSpPr>
              <a:spLocks noChangeShapeType="1"/>
            </p:cNvSpPr>
            <p:nvPr/>
          </p:nvSpPr>
          <p:spPr bwMode="auto">
            <a:xfrm flipV="1">
              <a:off x="5946972" y="2536825"/>
              <a:ext cx="2321913" cy="63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53" name="Line 1085"/>
            <p:cNvSpPr>
              <a:spLocks noChangeShapeType="1"/>
            </p:cNvSpPr>
            <p:nvPr/>
          </p:nvSpPr>
          <p:spPr bwMode="auto">
            <a:xfrm>
              <a:off x="7619511" y="2557463"/>
              <a:ext cx="0" cy="1317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54" name="Line 1086"/>
            <p:cNvSpPr>
              <a:spLocks noChangeShapeType="1"/>
            </p:cNvSpPr>
            <p:nvPr/>
          </p:nvSpPr>
          <p:spPr bwMode="auto">
            <a:xfrm>
              <a:off x="8277680" y="2533651"/>
              <a:ext cx="0" cy="1555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55" name="Rectangle 1087"/>
            <p:cNvSpPr>
              <a:spLocks noChangeArrowheads="1"/>
            </p:cNvSpPr>
            <p:nvPr/>
          </p:nvSpPr>
          <p:spPr bwMode="auto">
            <a:xfrm>
              <a:off x="7411360" y="2663826"/>
              <a:ext cx="426400" cy="228268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3456" name="Rectangle 1088"/>
            <p:cNvSpPr>
              <a:spLocks noChangeArrowheads="1"/>
            </p:cNvSpPr>
            <p:nvPr/>
          </p:nvSpPr>
          <p:spPr bwMode="auto">
            <a:xfrm>
              <a:off x="8076858" y="2663826"/>
              <a:ext cx="426400" cy="228268"/>
            </a:xfrm>
            <a:prstGeom prst="rect">
              <a:avLst/>
            </a:prstGeom>
            <a:solidFill>
              <a:srgbClr val="E8F72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latin typeface="Arial" charset="0"/>
                </a:rPr>
                <a:t>CSU</a:t>
              </a:r>
            </a:p>
          </p:txBody>
        </p:sp>
        <p:sp>
          <p:nvSpPr>
            <p:cNvPr id="443457" name="Line 1089"/>
            <p:cNvSpPr>
              <a:spLocks noChangeShapeType="1"/>
            </p:cNvSpPr>
            <p:nvPr/>
          </p:nvSpPr>
          <p:spPr bwMode="auto">
            <a:xfrm>
              <a:off x="4727381" y="1865314"/>
              <a:ext cx="1939325" cy="276225"/>
            </a:xfrm>
            <a:prstGeom prst="line">
              <a:avLst/>
            </a:prstGeom>
            <a:noFill/>
            <a:ln w="12700">
              <a:solidFill>
                <a:srgbClr val="FC012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58" name="Line 1090"/>
            <p:cNvSpPr>
              <a:spLocks noChangeShapeType="1"/>
            </p:cNvSpPr>
            <p:nvPr/>
          </p:nvSpPr>
          <p:spPr bwMode="auto">
            <a:xfrm>
              <a:off x="4730312" y="1865314"/>
              <a:ext cx="35181" cy="733425"/>
            </a:xfrm>
            <a:prstGeom prst="line">
              <a:avLst/>
            </a:prstGeom>
            <a:noFill/>
            <a:ln w="12700">
              <a:solidFill>
                <a:srgbClr val="FC012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59" name="Rectangle 1091"/>
            <p:cNvSpPr>
              <a:spLocks noChangeArrowheads="1"/>
            </p:cNvSpPr>
            <p:nvPr/>
          </p:nvSpPr>
          <p:spPr bwMode="auto">
            <a:xfrm>
              <a:off x="854226" y="649833"/>
              <a:ext cx="1413850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软件工程功能</a:t>
              </a:r>
              <a:endParaRPr lang="zh-CN" altLang="en-US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grpSp>
          <p:nvGrpSpPr>
            <p:cNvPr id="4" name="Group 1093"/>
            <p:cNvGrpSpPr>
              <a:grpSpLocks/>
            </p:cNvGrpSpPr>
            <p:nvPr/>
          </p:nvGrpSpPr>
          <p:grpSpPr bwMode="auto">
            <a:xfrm>
              <a:off x="6017333" y="4132263"/>
              <a:ext cx="710939" cy="823912"/>
              <a:chOff x="3871" y="2783"/>
              <a:chExt cx="485" cy="519"/>
            </a:xfrm>
          </p:grpSpPr>
          <p:sp>
            <p:nvSpPr>
              <p:cNvPr id="443462" name="Rectangle 1094"/>
              <p:cNvSpPr>
                <a:spLocks noChangeArrowheads="1"/>
              </p:cNvSpPr>
              <p:nvPr/>
            </p:nvSpPr>
            <p:spPr bwMode="auto">
              <a:xfrm>
                <a:off x="3923" y="2788"/>
                <a:ext cx="433" cy="471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63" name="Rectangle 1095"/>
              <p:cNvSpPr>
                <a:spLocks noChangeArrowheads="1"/>
              </p:cNvSpPr>
              <p:nvPr/>
            </p:nvSpPr>
            <p:spPr bwMode="auto">
              <a:xfrm>
                <a:off x="3901" y="2799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64" name="Rectangle 1096"/>
              <p:cNvSpPr>
                <a:spLocks noChangeArrowheads="1"/>
              </p:cNvSpPr>
              <p:nvPr/>
            </p:nvSpPr>
            <p:spPr bwMode="auto">
              <a:xfrm>
                <a:off x="3884" y="2814"/>
                <a:ext cx="443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65" name="Rectangle 1097"/>
              <p:cNvSpPr>
                <a:spLocks noChangeArrowheads="1"/>
              </p:cNvSpPr>
              <p:nvPr/>
            </p:nvSpPr>
            <p:spPr bwMode="auto">
              <a:xfrm>
                <a:off x="3871" y="2832"/>
                <a:ext cx="433" cy="470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66" name="Arc 1098"/>
              <p:cNvSpPr>
                <a:spLocks/>
              </p:cNvSpPr>
              <p:nvPr/>
            </p:nvSpPr>
            <p:spPr bwMode="auto">
              <a:xfrm>
                <a:off x="3879" y="2783"/>
                <a:ext cx="50" cy="48"/>
              </a:xfrm>
              <a:custGeom>
                <a:avLst/>
                <a:gdLst>
                  <a:gd name="G0" fmla="+- 21595 0 0"/>
                  <a:gd name="G1" fmla="+- 21596 0 0"/>
                  <a:gd name="G2" fmla="+- 21600 0 0"/>
                  <a:gd name="T0" fmla="*/ 0 w 21595"/>
                  <a:gd name="T1" fmla="*/ 21146 h 21596"/>
                  <a:gd name="T2" fmla="*/ 21163 w 21595"/>
                  <a:gd name="T3" fmla="*/ 0 h 21596"/>
                  <a:gd name="T4" fmla="*/ 21595 w 21595"/>
                  <a:gd name="T5" fmla="*/ 2159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5" h="21596" fill="none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</a:path>
                  <a:path w="21595" h="21596" stroke="0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  <a:lnTo>
                      <a:pt x="21595" y="21596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67" name="Line 1099"/>
              <p:cNvSpPr>
                <a:spLocks noChangeShapeType="1"/>
              </p:cNvSpPr>
              <p:nvPr/>
            </p:nvSpPr>
            <p:spPr bwMode="auto">
              <a:xfrm>
                <a:off x="3904" y="3279"/>
                <a:ext cx="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68" name="Rectangle 1100"/>
              <p:cNvSpPr>
                <a:spLocks noChangeArrowheads="1"/>
              </p:cNvSpPr>
              <p:nvPr/>
            </p:nvSpPr>
            <p:spPr bwMode="auto">
              <a:xfrm>
                <a:off x="3911" y="2900"/>
                <a:ext cx="353" cy="112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69" name="Line 1101"/>
              <p:cNvSpPr>
                <a:spLocks noChangeShapeType="1"/>
              </p:cNvSpPr>
              <p:nvPr/>
            </p:nvSpPr>
            <p:spPr bwMode="auto">
              <a:xfrm>
                <a:off x="3902" y="3259"/>
                <a:ext cx="6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70" name="Line 1102"/>
              <p:cNvSpPr>
                <a:spLocks noChangeShapeType="1"/>
              </p:cNvSpPr>
              <p:nvPr/>
            </p:nvSpPr>
            <p:spPr bwMode="auto">
              <a:xfrm>
                <a:off x="4201" y="2866"/>
                <a:ext cx="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3471" name="Rectangle 1103"/>
            <p:cNvSpPr>
              <a:spLocks noChangeArrowheads="1"/>
            </p:cNvSpPr>
            <p:nvPr/>
          </p:nvSpPr>
          <p:spPr bwMode="auto">
            <a:xfrm>
              <a:off x="2961026" y="4370388"/>
              <a:ext cx="2107899" cy="459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sz="1200" dirty="0">
                  <a:latin typeface="Arial" charset="0"/>
                </a:rPr>
                <a:t>编写软件测试</a:t>
              </a:r>
              <a:r>
                <a:rPr lang="zh-CN" altLang="en-US" sz="1200" dirty="0" smtClean="0">
                  <a:latin typeface="Arial" charset="0"/>
                </a:rPr>
                <a:t>描述</a:t>
              </a:r>
              <a:endParaRPr lang="en-US" altLang="zh-CN" sz="1200" dirty="0" smtClean="0">
                <a:latin typeface="Arial" charset="0"/>
              </a:endParaRPr>
            </a:p>
            <a:p>
              <a:pPr algn="ctr"/>
              <a:r>
                <a:rPr lang="zh-CN" altLang="en-US" sz="1200" dirty="0" smtClean="0">
                  <a:latin typeface="Arial" charset="0"/>
                </a:rPr>
                <a:t>（</a:t>
              </a:r>
              <a:r>
                <a:rPr lang="zh-CN" altLang="en-US" sz="1200" dirty="0">
                  <a:latin typeface="Arial" charset="0"/>
                </a:rPr>
                <a:t>测试用例</a:t>
              </a:r>
            </a:p>
          </p:txBody>
        </p:sp>
        <p:grpSp>
          <p:nvGrpSpPr>
            <p:cNvPr id="5" name="Group 1104"/>
            <p:cNvGrpSpPr>
              <a:grpSpLocks/>
            </p:cNvGrpSpPr>
            <p:nvPr/>
          </p:nvGrpSpPr>
          <p:grpSpPr bwMode="auto">
            <a:xfrm>
              <a:off x="1728243" y="3970338"/>
              <a:ext cx="709474" cy="823912"/>
              <a:chOff x="1152" y="2621"/>
              <a:chExt cx="485" cy="519"/>
            </a:xfrm>
          </p:grpSpPr>
          <p:sp>
            <p:nvSpPr>
              <p:cNvPr id="443473" name="Rectangle 1105"/>
              <p:cNvSpPr>
                <a:spLocks noChangeArrowheads="1"/>
              </p:cNvSpPr>
              <p:nvPr/>
            </p:nvSpPr>
            <p:spPr bwMode="auto">
              <a:xfrm>
                <a:off x="1204" y="2626"/>
                <a:ext cx="433" cy="471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74" name="Rectangle 1106"/>
              <p:cNvSpPr>
                <a:spLocks noChangeArrowheads="1"/>
              </p:cNvSpPr>
              <p:nvPr/>
            </p:nvSpPr>
            <p:spPr bwMode="auto">
              <a:xfrm>
                <a:off x="1181" y="2637"/>
                <a:ext cx="442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75" name="Rectangle 1107"/>
              <p:cNvSpPr>
                <a:spLocks noChangeArrowheads="1"/>
              </p:cNvSpPr>
              <p:nvPr/>
            </p:nvSpPr>
            <p:spPr bwMode="auto">
              <a:xfrm>
                <a:off x="1165" y="2652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76" name="Rectangle 1108"/>
              <p:cNvSpPr>
                <a:spLocks noChangeArrowheads="1"/>
              </p:cNvSpPr>
              <p:nvPr/>
            </p:nvSpPr>
            <p:spPr bwMode="auto">
              <a:xfrm>
                <a:off x="1152" y="2670"/>
                <a:ext cx="433" cy="470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77" name="Arc 1109"/>
              <p:cNvSpPr>
                <a:spLocks/>
              </p:cNvSpPr>
              <p:nvPr/>
            </p:nvSpPr>
            <p:spPr bwMode="auto">
              <a:xfrm>
                <a:off x="1160" y="2621"/>
                <a:ext cx="50" cy="48"/>
              </a:xfrm>
              <a:custGeom>
                <a:avLst/>
                <a:gdLst>
                  <a:gd name="G0" fmla="+- 21595 0 0"/>
                  <a:gd name="G1" fmla="+- 21596 0 0"/>
                  <a:gd name="G2" fmla="+- 21600 0 0"/>
                  <a:gd name="T0" fmla="*/ 0 w 21595"/>
                  <a:gd name="T1" fmla="*/ 21146 h 21596"/>
                  <a:gd name="T2" fmla="*/ 21163 w 21595"/>
                  <a:gd name="T3" fmla="*/ 0 h 21596"/>
                  <a:gd name="T4" fmla="*/ 21595 w 21595"/>
                  <a:gd name="T5" fmla="*/ 2159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5" h="21596" fill="none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</a:path>
                  <a:path w="21595" h="21596" stroke="0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  <a:lnTo>
                      <a:pt x="21595" y="21596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78" name="Line 1110"/>
              <p:cNvSpPr>
                <a:spLocks noChangeShapeType="1"/>
              </p:cNvSpPr>
              <p:nvPr/>
            </p:nvSpPr>
            <p:spPr bwMode="auto">
              <a:xfrm>
                <a:off x="1183" y="3117"/>
                <a:ext cx="6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79" name="Rectangle 1111"/>
              <p:cNvSpPr>
                <a:spLocks noChangeArrowheads="1"/>
              </p:cNvSpPr>
              <p:nvPr/>
            </p:nvSpPr>
            <p:spPr bwMode="auto">
              <a:xfrm>
                <a:off x="1192" y="2738"/>
                <a:ext cx="353" cy="112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80" name="Line 1112"/>
              <p:cNvSpPr>
                <a:spLocks noChangeShapeType="1"/>
              </p:cNvSpPr>
              <p:nvPr/>
            </p:nvSpPr>
            <p:spPr bwMode="auto">
              <a:xfrm>
                <a:off x="1182" y="3097"/>
                <a:ext cx="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81" name="Line 1113"/>
              <p:cNvSpPr>
                <a:spLocks noChangeShapeType="1"/>
              </p:cNvSpPr>
              <p:nvPr/>
            </p:nvSpPr>
            <p:spPr bwMode="auto">
              <a:xfrm>
                <a:off x="1482" y="2704"/>
                <a:ext cx="5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3482" name="Line 1114"/>
            <p:cNvSpPr>
              <a:spLocks noChangeShapeType="1"/>
            </p:cNvSpPr>
            <p:nvPr/>
          </p:nvSpPr>
          <p:spPr bwMode="auto">
            <a:xfrm flipV="1">
              <a:off x="2458239" y="4633914"/>
              <a:ext cx="448551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83" name="Line 1115"/>
            <p:cNvSpPr>
              <a:spLocks noChangeShapeType="1"/>
            </p:cNvSpPr>
            <p:nvPr/>
          </p:nvSpPr>
          <p:spPr bwMode="auto">
            <a:xfrm flipV="1">
              <a:off x="5107037" y="4603750"/>
              <a:ext cx="88684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" name="Group 1116"/>
            <p:cNvGrpSpPr>
              <a:grpSpLocks/>
            </p:cNvGrpSpPr>
            <p:nvPr/>
          </p:nvGrpSpPr>
          <p:grpSpPr bwMode="auto">
            <a:xfrm>
              <a:off x="1138970" y="4140201"/>
              <a:ext cx="710939" cy="823913"/>
              <a:chOff x="768" y="2816"/>
              <a:chExt cx="485" cy="519"/>
            </a:xfrm>
          </p:grpSpPr>
          <p:sp>
            <p:nvSpPr>
              <p:cNvPr id="443485" name="Rectangle 1117"/>
              <p:cNvSpPr>
                <a:spLocks noChangeArrowheads="1"/>
              </p:cNvSpPr>
              <p:nvPr/>
            </p:nvSpPr>
            <p:spPr bwMode="auto">
              <a:xfrm>
                <a:off x="820" y="2821"/>
                <a:ext cx="433" cy="471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86" name="Rectangle 1118"/>
              <p:cNvSpPr>
                <a:spLocks noChangeArrowheads="1"/>
              </p:cNvSpPr>
              <p:nvPr/>
            </p:nvSpPr>
            <p:spPr bwMode="auto">
              <a:xfrm>
                <a:off x="798" y="2832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87" name="Rectangle 1119"/>
              <p:cNvSpPr>
                <a:spLocks noChangeArrowheads="1"/>
              </p:cNvSpPr>
              <p:nvPr/>
            </p:nvSpPr>
            <p:spPr bwMode="auto">
              <a:xfrm>
                <a:off x="782" y="2847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88" name="Rectangle 1120"/>
              <p:cNvSpPr>
                <a:spLocks noChangeArrowheads="1"/>
              </p:cNvSpPr>
              <p:nvPr/>
            </p:nvSpPr>
            <p:spPr bwMode="auto">
              <a:xfrm>
                <a:off x="768" y="2865"/>
                <a:ext cx="434" cy="470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89" name="Arc 1121"/>
              <p:cNvSpPr>
                <a:spLocks/>
              </p:cNvSpPr>
              <p:nvPr/>
            </p:nvSpPr>
            <p:spPr bwMode="auto">
              <a:xfrm>
                <a:off x="776" y="2816"/>
                <a:ext cx="51" cy="48"/>
              </a:xfrm>
              <a:custGeom>
                <a:avLst/>
                <a:gdLst>
                  <a:gd name="G0" fmla="+- 21595 0 0"/>
                  <a:gd name="G1" fmla="+- 21596 0 0"/>
                  <a:gd name="G2" fmla="+- 21600 0 0"/>
                  <a:gd name="T0" fmla="*/ 0 w 21595"/>
                  <a:gd name="T1" fmla="*/ 21146 h 21596"/>
                  <a:gd name="T2" fmla="*/ 21172 w 21595"/>
                  <a:gd name="T3" fmla="*/ 0 h 21596"/>
                  <a:gd name="T4" fmla="*/ 21595 w 21595"/>
                  <a:gd name="T5" fmla="*/ 2159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5" h="21596" fill="none" extrusionOk="0">
                    <a:moveTo>
                      <a:pt x="-1" y="21145"/>
                    </a:moveTo>
                    <a:cubicBezTo>
                      <a:pt x="241" y="9558"/>
                      <a:pt x="9584" y="227"/>
                      <a:pt x="21172" y="0"/>
                    </a:cubicBezTo>
                  </a:path>
                  <a:path w="21595" h="21596" stroke="0" extrusionOk="0">
                    <a:moveTo>
                      <a:pt x="-1" y="21145"/>
                    </a:moveTo>
                    <a:cubicBezTo>
                      <a:pt x="241" y="9558"/>
                      <a:pt x="9584" y="227"/>
                      <a:pt x="21172" y="0"/>
                    </a:cubicBezTo>
                    <a:lnTo>
                      <a:pt x="21595" y="21596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90" name="Line 1122"/>
              <p:cNvSpPr>
                <a:spLocks noChangeShapeType="1"/>
              </p:cNvSpPr>
              <p:nvPr/>
            </p:nvSpPr>
            <p:spPr bwMode="auto">
              <a:xfrm>
                <a:off x="801" y="3312"/>
                <a:ext cx="6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91" name="Rectangle 1123"/>
              <p:cNvSpPr>
                <a:spLocks noChangeArrowheads="1"/>
              </p:cNvSpPr>
              <p:nvPr/>
            </p:nvSpPr>
            <p:spPr bwMode="auto">
              <a:xfrm>
                <a:off x="810" y="2933"/>
                <a:ext cx="351" cy="112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92" name="Line 1124"/>
              <p:cNvSpPr>
                <a:spLocks noChangeShapeType="1"/>
              </p:cNvSpPr>
              <p:nvPr/>
            </p:nvSpPr>
            <p:spPr bwMode="auto">
              <a:xfrm>
                <a:off x="799" y="3292"/>
                <a:ext cx="6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3493" name="Line 1125"/>
              <p:cNvSpPr>
                <a:spLocks noChangeShapeType="1"/>
              </p:cNvSpPr>
              <p:nvPr/>
            </p:nvSpPr>
            <p:spPr bwMode="auto">
              <a:xfrm>
                <a:off x="1098" y="2899"/>
                <a:ext cx="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3494" name="Rectangle 1126"/>
            <p:cNvSpPr>
              <a:spLocks noChangeArrowheads="1"/>
            </p:cNvSpPr>
            <p:nvPr/>
          </p:nvSpPr>
          <p:spPr bwMode="auto">
            <a:xfrm>
              <a:off x="1212263" y="4467225"/>
              <a:ext cx="553038" cy="520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SRS</a:t>
              </a:r>
            </a:p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IRS</a:t>
              </a:r>
            </a:p>
          </p:txBody>
        </p:sp>
        <p:sp>
          <p:nvSpPr>
            <p:cNvPr id="443495" name="Rectangle 1127"/>
            <p:cNvSpPr>
              <a:spLocks noChangeArrowheads="1"/>
            </p:cNvSpPr>
            <p:nvPr/>
          </p:nvSpPr>
          <p:spPr bwMode="auto">
            <a:xfrm>
              <a:off x="1827921" y="4400551"/>
              <a:ext cx="532198" cy="305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STP</a:t>
              </a:r>
            </a:p>
          </p:txBody>
        </p:sp>
        <p:sp>
          <p:nvSpPr>
            <p:cNvPr id="443496" name="Rectangle 1128"/>
            <p:cNvSpPr>
              <a:spLocks noChangeArrowheads="1"/>
            </p:cNvSpPr>
            <p:nvPr/>
          </p:nvSpPr>
          <p:spPr bwMode="auto">
            <a:xfrm>
              <a:off x="6027594" y="4564064"/>
              <a:ext cx="641202" cy="305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pSTD</a:t>
              </a:r>
            </a:p>
          </p:txBody>
        </p:sp>
        <p:sp>
          <p:nvSpPr>
            <p:cNvPr id="443497" name="Rectangle 1129"/>
            <p:cNvSpPr>
              <a:spLocks noChangeArrowheads="1"/>
            </p:cNvSpPr>
            <p:nvPr/>
          </p:nvSpPr>
          <p:spPr bwMode="auto">
            <a:xfrm>
              <a:off x="5175933" y="3343275"/>
              <a:ext cx="2029403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zh-CN" altLang="en-US" sz="1600" dirty="0">
                  <a:solidFill>
                    <a:srgbClr val="A9001E"/>
                  </a:solidFill>
                  <a:latin typeface="Arial" charset="0"/>
                </a:rPr>
                <a:t>评价和质量保证功能</a:t>
              </a:r>
            </a:p>
          </p:txBody>
        </p:sp>
        <p:sp>
          <p:nvSpPr>
            <p:cNvPr id="443498" name="Line 1130"/>
            <p:cNvSpPr>
              <a:spLocks noChangeShapeType="1"/>
            </p:cNvSpPr>
            <p:nvPr/>
          </p:nvSpPr>
          <p:spPr bwMode="auto">
            <a:xfrm flipH="1" flipV="1">
              <a:off x="2546190" y="1892301"/>
              <a:ext cx="1704788" cy="124142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99" name="Line 1131"/>
            <p:cNvSpPr>
              <a:spLocks noChangeShapeType="1"/>
            </p:cNvSpPr>
            <p:nvPr/>
          </p:nvSpPr>
          <p:spPr bwMode="auto">
            <a:xfrm flipH="1">
              <a:off x="2380548" y="3405188"/>
              <a:ext cx="1820591" cy="91757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500" name="Line 1132"/>
            <p:cNvSpPr>
              <a:spLocks noChangeShapeType="1"/>
            </p:cNvSpPr>
            <p:nvPr/>
          </p:nvSpPr>
          <p:spPr bwMode="auto">
            <a:xfrm flipH="1">
              <a:off x="1826454" y="3860800"/>
              <a:ext cx="2480226" cy="89058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501" name="Line 1133"/>
            <p:cNvSpPr>
              <a:spLocks noChangeShapeType="1"/>
            </p:cNvSpPr>
            <p:nvPr/>
          </p:nvSpPr>
          <p:spPr bwMode="auto">
            <a:xfrm>
              <a:off x="5238964" y="3922714"/>
              <a:ext cx="746120" cy="48577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502" name="Line 1134"/>
            <p:cNvSpPr>
              <a:spLocks noChangeShapeType="1"/>
            </p:cNvSpPr>
            <p:nvPr/>
          </p:nvSpPr>
          <p:spPr bwMode="auto">
            <a:xfrm flipH="1" flipV="1">
              <a:off x="1712118" y="2551114"/>
              <a:ext cx="2477294" cy="725487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503" name="Line 1135"/>
            <p:cNvSpPr>
              <a:spLocks noChangeShapeType="1"/>
            </p:cNvSpPr>
            <p:nvPr/>
          </p:nvSpPr>
          <p:spPr bwMode="auto">
            <a:xfrm>
              <a:off x="2585768" y="1757363"/>
              <a:ext cx="3639717" cy="0"/>
            </a:xfrm>
            <a:prstGeom prst="line">
              <a:avLst/>
            </a:prstGeom>
            <a:noFill/>
            <a:ln w="12700">
              <a:solidFill>
                <a:srgbClr val="FC0128"/>
              </a:solidFill>
              <a:round/>
              <a:headEnd type="triangl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60" name="Rectangle 1092"/>
            <p:cNvSpPr>
              <a:spLocks noChangeArrowheads="1"/>
            </p:cNvSpPr>
            <p:nvPr/>
          </p:nvSpPr>
          <p:spPr bwMode="auto">
            <a:xfrm>
              <a:off x="0" y="3576639"/>
              <a:ext cx="2635338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zh-CN" altLang="en-US" sz="1600">
                  <a:solidFill>
                    <a:srgbClr val="A9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正式的合格测试功能 (</a:t>
              </a:r>
              <a:r>
                <a:rPr lang="en-US" altLang="zh-CN" sz="1600">
                  <a:solidFill>
                    <a:srgbClr val="A9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FQT)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ChangeArrowheads="1"/>
          </p:cNvSpPr>
          <p:nvPr/>
        </p:nvSpPr>
        <p:spPr bwMode="auto">
          <a:xfrm>
            <a:off x="1599427" y="3789542"/>
            <a:ext cx="6899646" cy="40626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800" dirty="0" smtClean="0">
                <a:solidFill>
                  <a:srgbClr val="787878"/>
                </a:solidFill>
                <a:hlinkClick r:id="rId3"/>
              </a:rPr>
              <a:t>用户</a:t>
            </a:r>
            <a:r>
              <a:rPr lang="zh-CN" altLang="zh-CN" sz="800" dirty="0" smtClean="0">
                <a:solidFill>
                  <a:srgbClr val="787878"/>
                </a:solidFill>
                <a:hlinkClick r:id="rId3"/>
              </a:rPr>
              <a:t>  </a:t>
            </a:r>
            <a:r>
              <a:rPr lang="zh-CN" altLang="zh-CN" sz="24000" dirty="0">
                <a:solidFill>
                  <a:srgbClr val="787878"/>
                </a:solidFill>
              </a:rPr>
              <a:t> </a:t>
            </a:r>
            <a:r>
              <a:rPr lang="zh-CN" altLang="zh-CN" sz="800" dirty="0">
                <a:solidFill>
                  <a:srgbClr val="787878"/>
                </a:solidFill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r>
              <a:rPr lang="zh-CN" altLang="zh-CN" dirty="0">
                <a:solidFill>
                  <a:srgbClr val="787878"/>
                </a:solidFill>
              </a:rPr>
              <a:t/>
            </a:r>
            <a:br>
              <a:rPr lang="zh-CN" altLang="zh-CN" dirty="0">
                <a:solidFill>
                  <a:srgbClr val="787878"/>
                </a:solidFill>
              </a:rPr>
            </a:br>
            <a:endParaRPr lang="zh-CN" altLang="zh-CN" dirty="0">
              <a:solidFill>
                <a:srgbClr val="787878"/>
              </a:solidFill>
            </a:endParaRPr>
          </a:p>
        </p:txBody>
      </p:sp>
      <p:pic>
        <p:nvPicPr>
          <p:cNvPr id="46083" name="Picture 5" descr="Best Interface Resources for Designers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0435" y="1068923"/>
            <a:ext cx="7400925" cy="569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03081" y="397566"/>
            <a:ext cx="515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7030A0"/>
                </a:solidFill>
                <a:latin typeface="+mj-ea"/>
                <a:ea typeface="+mj-ea"/>
              </a:rPr>
              <a:t>详细设计</a:t>
            </a:r>
            <a:r>
              <a:rPr lang="en-US" altLang="zh-CN" sz="3600" b="1" dirty="0" smtClean="0">
                <a:solidFill>
                  <a:srgbClr val="7030A0"/>
                </a:solidFill>
                <a:latin typeface="+mj-ea"/>
                <a:ea typeface="+mj-ea"/>
              </a:rPr>
              <a:t>-</a:t>
            </a:r>
            <a:r>
              <a:rPr lang="zh-CN" altLang="en-US" sz="3600" b="1" dirty="0" smtClean="0">
                <a:solidFill>
                  <a:srgbClr val="7030A0"/>
                </a:solidFill>
                <a:latin typeface="+mj-ea"/>
                <a:ea typeface="+mj-ea"/>
              </a:rPr>
              <a:t>用户界面设计</a:t>
            </a:r>
            <a:endParaRPr lang="zh-CN" altLang="en-US" sz="36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ChangeArrowheads="1"/>
          </p:cNvSpPr>
          <p:nvPr/>
        </p:nvSpPr>
        <p:spPr bwMode="auto">
          <a:xfrm>
            <a:off x="5197475" y="1555667"/>
            <a:ext cx="3946525" cy="4468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b="1" u="sng" dirty="0" smtClean="0">
                <a:solidFill>
                  <a:srgbClr val="FF0000"/>
                </a:solidFill>
                <a:latin typeface="Helvetica" pitchFamily="-128" charset="0"/>
                <a:ea typeface="宋体" pitchFamily="2" charset="-122"/>
                <a:sym typeface="Wingdings" pitchFamily="2" charset="2"/>
              </a:rPr>
              <a:t>需求分析</a:t>
            </a:r>
            <a:r>
              <a:rPr lang="en-US" altLang="zh-CN" dirty="0" smtClean="0">
                <a:latin typeface="Helvetica" pitchFamily="-128" charset="0"/>
                <a:ea typeface="宋体" pitchFamily="2" charset="-122"/>
                <a:sym typeface="Wingdings" pitchFamily="2" charset="2"/>
              </a:rPr>
              <a:t> 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 smtClean="0">
                <a:latin typeface="Helvetica" pitchFamily="-128" charset="0"/>
                <a:ea typeface="宋体" pitchFamily="2" charset="-122"/>
                <a:sym typeface="Wingdings" pitchFamily="2" charset="2"/>
              </a:rPr>
              <a:t>                 analysis </a:t>
            </a:r>
            <a:r>
              <a:rPr lang="en-US" altLang="zh-CN" dirty="0">
                <a:latin typeface="Helvetica" pitchFamily="-128" charset="0"/>
                <a:ea typeface="宋体" pitchFamily="2" charset="-122"/>
                <a:sym typeface="Wingdings" pitchFamily="2" charset="2"/>
              </a:rPr>
              <a:t>class of </a:t>
            </a:r>
            <a:r>
              <a:rPr lang="en-US" altLang="zh-CN" i="1" dirty="0" err="1">
                <a:latin typeface="Helvetica" pitchFamily="-128" charset="0"/>
                <a:ea typeface="宋体" pitchFamily="2" charset="-122"/>
                <a:sym typeface="Wingdings" pitchFamily="2" charset="2"/>
              </a:rPr>
              <a:t>PrintJob</a:t>
            </a:r>
            <a:r>
              <a:rPr lang="en-US" altLang="zh-CN" dirty="0">
                <a:latin typeface="Helvetica" pitchFamily="-128" charset="0"/>
                <a:ea typeface="宋体" pitchFamily="2" charset="-122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zh-CN" dirty="0">
              <a:latin typeface="Helvetica" pitchFamily="-128" charset="0"/>
              <a:ea typeface="宋体" pitchFamily="2" charset="-12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b="1" u="sng" dirty="0" smtClean="0">
                <a:solidFill>
                  <a:srgbClr val="FF0000"/>
                </a:solidFill>
                <a:latin typeface="Helvetica" pitchFamily="-128" charset="0"/>
                <a:ea typeface="宋体" pitchFamily="2" charset="-122"/>
                <a:sym typeface="Wingdings" pitchFamily="2" charset="2"/>
              </a:rPr>
              <a:t>架构设计</a:t>
            </a:r>
            <a:r>
              <a:rPr lang="en-US" altLang="zh-CN" dirty="0" smtClean="0">
                <a:latin typeface="Helvetica" pitchFamily="-128" charset="0"/>
                <a:ea typeface="宋体" pitchFamily="2" charset="-122"/>
                <a:sym typeface="Wingdings" pitchFamily="2" charset="2"/>
              </a:rPr>
              <a:t> 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 smtClean="0">
                <a:latin typeface="Helvetica" pitchFamily="-128" charset="0"/>
                <a:ea typeface="宋体" pitchFamily="2" charset="-122"/>
                <a:sym typeface="Wingdings" pitchFamily="2" charset="2"/>
              </a:rPr>
              <a:t>                       component </a:t>
            </a:r>
            <a:r>
              <a:rPr lang="en-US" altLang="zh-CN" dirty="0">
                <a:latin typeface="Helvetica" pitchFamily="-128" charset="0"/>
                <a:ea typeface="宋体" pitchFamily="2" charset="-122"/>
                <a:sym typeface="Wingdings" pitchFamily="2" charset="2"/>
              </a:rPr>
              <a:t>of </a:t>
            </a:r>
            <a:r>
              <a:rPr lang="en-US" altLang="zh-CN" i="1" dirty="0" err="1" smtClean="0">
                <a:latin typeface="Helvetica" pitchFamily="-128" charset="0"/>
                <a:ea typeface="宋体" pitchFamily="2" charset="-122"/>
                <a:sym typeface="Wingdings" pitchFamily="2" charset="2"/>
              </a:rPr>
              <a:t>PrintJob</a:t>
            </a:r>
            <a:endParaRPr lang="en-US" altLang="zh-CN" i="1" dirty="0" smtClean="0">
              <a:latin typeface="Helvetica" pitchFamily="-128" charset="0"/>
              <a:ea typeface="宋体" pitchFamily="2" charset="-122"/>
              <a:sym typeface="Wingdings" pitchFamily="2" charset="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zh-CN" dirty="0">
              <a:latin typeface="Helvetica" pitchFamily="-128" charset="0"/>
              <a:ea typeface="宋体" pitchFamily="2" charset="-12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b="1" u="sng" dirty="0" smtClean="0">
                <a:solidFill>
                  <a:srgbClr val="FF0000"/>
                </a:solidFill>
                <a:latin typeface="Helvetica" pitchFamily="-128" charset="0"/>
                <a:ea typeface="宋体" pitchFamily="2" charset="-122"/>
                <a:sym typeface="Wingdings" pitchFamily="2" charset="2"/>
              </a:rPr>
              <a:t>构件层设计</a:t>
            </a:r>
            <a:r>
              <a:rPr lang="en-US" altLang="zh-CN" dirty="0" smtClean="0">
                <a:latin typeface="Helvetica" pitchFamily="-128" charset="0"/>
                <a:ea typeface="宋体" pitchFamily="2" charset="-122"/>
                <a:sym typeface="Wingdings" pitchFamily="2" charset="2"/>
              </a:rPr>
              <a:t></a:t>
            </a:r>
            <a:endParaRPr lang="en-US" altLang="zh-CN" dirty="0">
              <a:latin typeface="Helvetica" pitchFamily="-128" charset="0"/>
              <a:ea typeface="宋体" pitchFamily="2" charset="-12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>
                <a:latin typeface="Helvetica" pitchFamily="-128" charset="0"/>
                <a:ea typeface="宋体" pitchFamily="2" charset="-122"/>
              </a:rPr>
              <a:t>Interfaces: </a:t>
            </a:r>
            <a:r>
              <a:rPr lang="en-US" altLang="zh-CN" i="1" dirty="0" err="1">
                <a:latin typeface="Helvetica" pitchFamily="-128" charset="0"/>
                <a:ea typeface="宋体" pitchFamily="2" charset="-122"/>
              </a:rPr>
              <a:t>computeJob</a:t>
            </a:r>
            <a:endParaRPr lang="en-US" altLang="zh-CN" i="1" dirty="0">
              <a:latin typeface="Helvetica" pitchFamily="-128" charset="0"/>
              <a:ea typeface="宋体" pitchFamily="2" charset="-12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>
                <a:latin typeface="Helvetica" pitchFamily="-128" charset="0"/>
                <a:ea typeface="宋体" pitchFamily="2" charset="-122"/>
              </a:rPr>
              <a:t>                  </a:t>
            </a:r>
            <a:r>
              <a:rPr lang="en-US" altLang="zh-CN" i="1" dirty="0" err="1">
                <a:latin typeface="Helvetica" pitchFamily="-128" charset="0"/>
                <a:ea typeface="宋体" pitchFamily="2" charset="-122"/>
              </a:rPr>
              <a:t>initiateJob</a:t>
            </a:r>
            <a:endParaRPr lang="en-US" altLang="zh-CN" i="1" dirty="0">
              <a:latin typeface="Helvetica" pitchFamily="-128" charset="0"/>
              <a:ea typeface="宋体" pitchFamily="2" charset="-12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>
                <a:latin typeface="Helvetica" pitchFamily="-128" charset="0"/>
                <a:ea typeface="宋体" pitchFamily="2" charset="-122"/>
              </a:rPr>
              <a:t>Elaborated design class: </a:t>
            </a:r>
            <a:endParaRPr lang="en-US" altLang="zh-CN" dirty="0" smtClean="0">
              <a:latin typeface="Helvetica" pitchFamily="-128" charset="0"/>
              <a:ea typeface="宋体" pitchFamily="2" charset="-12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 smtClean="0">
                <a:latin typeface="Helvetica" pitchFamily="-128" charset="0"/>
                <a:ea typeface="宋体" pitchFamily="2" charset="-122"/>
              </a:rPr>
              <a:t>to </a:t>
            </a:r>
            <a:r>
              <a:rPr lang="en-US" altLang="zh-CN" dirty="0">
                <a:latin typeface="Helvetica" pitchFamily="-128" charset="0"/>
                <a:ea typeface="宋体" pitchFamily="2" charset="-122"/>
              </a:rPr>
              <a:t>guide </a:t>
            </a:r>
            <a:r>
              <a:rPr lang="en-US" altLang="zh-CN" dirty="0" smtClean="0">
                <a:latin typeface="Helvetica" pitchFamily="-128" charset="0"/>
                <a:ea typeface="宋体" pitchFamily="2" charset="-122"/>
              </a:rPr>
              <a:t>implementation Data </a:t>
            </a:r>
            <a:r>
              <a:rPr lang="en-US" altLang="zh-CN" dirty="0">
                <a:latin typeface="Helvetica" pitchFamily="-128" charset="0"/>
                <a:ea typeface="宋体" pitchFamily="2" charset="-122"/>
              </a:rPr>
              <a:t>structure, Algorithmic detail, Interface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515" y="1557131"/>
            <a:ext cx="4300105" cy="4819918"/>
            <a:chOff x="156" y="486"/>
            <a:chExt cx="3024" cy="3285"/>
          </a:xfrm>
        </p:grpSpPr>
        <p:sp>
          <p:nvSpPr>
            <p:cNvPr id="21508" name="Rectangle 5"/>
            <p:cNvSpPr>
              <a:spLocks noChangeArrowheads="1"/>
            </p:cNvSpPr>
            <p:nvPr/>
          </p:nvSpPr>
          <p:spPr bwMode="auto">
            <a:xfrm>
              <a:off x="156" y="486"/>
              <a:ext cx="3024" cy="3275"/>
            </a:xfrm>
            <a:prstGeom prst="rect">
              <a:avLst/>
            </a:prstGeom>
            <a:solidFill>
              <a:srgbClr val="96E3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150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7" y="512"/>
              <a:ext cx="2722" cy="3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0" name="Text Box 7"/>
            <p:cNvSpPr txBox="1">
              <a:spLocks noChangeArrowheads="1"/>
            </p:cNvSpPr>
            <p:nvPr/>
          </p:nvSpPr>
          <p:spPr bwMode="auto">
            <a:xfrm>
              <a:off x="1120" y="544"/>
              <a:ext cx="1088" cy="1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Helvetica" pitchFamily="-128" charset="0"/>
                  <a:ea typeface="宋体" pitchFamily="2" charset="-122"/>
                </a:rPr>
                <a:t>Analysis class</a:t>
              </a:r>
            </a:p>
          </p:txBody>
        </p:sp>
        <p:sp>
          <p:nvSpPr>
            <p:cNvPr id="21511" name="Rectangle 8"/>
            <p:cNvSpPr>
              <a:spLocks noChangeArrowheads="1"/>
            </p:cNvSpPr>
            <p:nvPr/>
          </p:nvSpPr>
          <p:spPr bwMode="auto">
            <a:xfrm>
              <a:off x="738" y="2005"/>
              <a:ext cx="1644" cy="1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Helvetica" pitchFamily="-128" charset="0"/>
                  <a:ea typeface="宋体" pitchFamily="2" charset="-122"/>
                </a:rPr>
                <a:t>Elaborated design class</a:t>
              </a:r>
            </a:p>
          </p:txBody>
        </p:sp>
        <p:sp>
          <p:nvSpPr>
            <p:cNvPr id="21512" name="Rectangle 9"/>
            <p:cNvSpPr>
              <a:spLocks noChangeArrowheads="1"/>
            </p:cNvSpPr>
            <p:nvPr/>
          </p:nvSpPr>
          <p:spPr bwMode="auto">
            <a:xfrm>
              <a:off x="2282" y="1085"/>
              <a:ext cx="860" cy="3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Helvetica" pitchFamily="-128" charset="0"/>
                  <a:ea typeface="宋体" pitchFamily="2" charset="-122"/>
                </a:rPr>
                <a:t>Design component</a:t>
              </a:r>
            </a:p>
          </p:txBody>
        </p:sp>
        <p:sp>
          <p:nvSpPr>
            <p:cNvPr id="21513" name="Rectangle 10"/>
            <p:cNvSpPr>
              <a:spLocks noChangeArrowheads="1"/>
            </p:cNvSpPr>
            <p:nvPr/>
          </p:nvSpPr>
          <p:spPr bwMode="auto">
            <a:xfrm>
              <a:off x="202" y="2253"/>
              <a:ext cx="900" cy="1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800" i="1">
                  <a:solidFill>
                    <a:srgbClr val="000000"/>
                  </a:solidFill>
                  <a:latin typeface="Helvetica" pitchFamily="-128" charset="0"/>
                  <a:ea typeface="宋体" pitchFamily="2" charset="-122"/>
                </a:rPr>
                <a:t>computeJob</a:t>
              </a:r>
            </a:p>
          </p:txBody>
        </p:sp>
        <p:sp>
          <p:nvSpPr>
            <p:cNvPr id="21514" name="Rectangle 11"/>
            <p:cNvSpPr>
              <a:spLocks noChangeArrowheads="1"/>
            </p:cNvSpPr>
            <p:nvPr/>
          </p:nvSpPr>
          <p:spPr bwMode="auto">
            <a:xfrm>
              <a:off x="270" y="2909"/>
              <a:ext cx="764" cy="1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800" i="1">
                  <a:solidFill>
                    <a:srgbClr val="000000"/>
                  </a:solidFill>
                  <a:latin typeface="Helvetica" pitchFamily="-128" charset="0"/>
                  <a:ea typeface="宋体" pitchFamily="2" charset="-122"/>
                </a:rPr>
                <a:t>initiateJob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14956" y="528195"/>
            <a:ext cx="615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7030A0"/>
                </a:solidFill>
                <a:latin typeface="+mj-ea"/>
                <a:ea typeface="+mj-ea"/>
              </a:rPr>
              <a:t>详细设计</a:t>
            </a:r>
            <a:r>
              <a:rPr lang="en-US" altLang="zh-CN" sz="3600" b="1" dirty="0" smtClean="0">
                <a:solidFill>
                  <a:srgbClr val="7030A0"/>
                </a:solidFill>
                <a:latin typeface="+mj-ea"/>
                <a:ea typeface="+mj-ea"/>
              </a:rPr>
              <a:t>-</a:t>
            </a:r>
            <a:r>
              <a:rPr lang="zh-CN" altLang="en-US" sz="3600" b="1" dirty="0" smtClean="0">
                <a:solidFill>
                  <a:srgbClr val="7030A0"/>
                </a:solidFill>
                <a:latin typeface="+mj-ea"/>
                <a:ea typeface="+mj-ea"/>
              </a:rPr>
              <a:t>功能模块的设计</a:t>
            </a:r>
            <a:endParaRPr lang="zh-CN" altLang="en-US" sz="36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D7AAAD4C-D98C-4710-A24B-2365782404A1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类的设计</a:t>
            </a:r>
          </a:p>
        </p:txBody>
      </p:sp>
      <p:pic>
        <p:nvPicPr>
          <p:cNvPr id="8196" name="Picture 4" descr="oo_elabor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702" y="1613065"/>
            <a:ext cx="7391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设计工具</a:t>
            </a:r>
            <a:endParaRPr lang="en-US" sz="3200" dirty="0" smtClean="0"/>
          </a:p>
        </p:txBody>
      </p:sp>
      <p:sp>
        <p:nvSpPr>
          <p:cNvPr id="8704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93700" y="1511300"/>
            <a:ext cx="4673600" cy="475887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 smtClean="0"/>
              <a:t> </a:t>
            </a:r>
            <a:r>
              <a:rPr lang="zh-CN" altLang="en-US" sz="2000" dirty="0" smtClean="0"/>
              <a:t>建模工具 </a:t>
            </a:r>
            <a:r>
              <a:rPr lang="en-US" altLang="zh-CN" sz="2000" dirty="0" smtClean="0"/>
              <a:t>Model</a:t>
            </a:r>
            <a:r>
              <a:rPr lang="en-US" sz="2000" dirty="0" smtClean="0"/>
              <a:t>ing Tools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 smtClean="0"/>
              <a:t>UML</a:t>
            </a:r>
            <a:r>
              <a:rPr lang="zh-CN" altLang="en-US" sz="1800" dirty="0" smtClean="0"/>
              <a:t>建模语言</a:t>
            </a:r>
            <a:endParaRPr lang="en-US" sz="1800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 </a:t>
            </a:r>
            <a:r>
              <a:rPr lang="zh-CN" altLang="en-US" sz="2000" dirty="0" smtClean="0"/>
              <a:t>设计模式 </a:t>
            </a:r>
            <a:r>
              <a:rPr lang="en-US" sz="2000" dirty="0" smtClean="0"/>
              <a:t>Design Patterns</a:t>
            </a:r>
            <a:r>
              <a:rPr lang="zh-CN" altLang="en-US" sz="2000" dirty="0" smtClean="0"/>
              <a:t>（由有经验的开发人员总结出的、可以重用的软件框架、界面、代码等）</a:t>
            </a:r>
            <a:endParaRPr lang="en-US" sz="20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架构模式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en-US" altLang="zh-CN" sz="1800" dirty="0" smtClean="0"/>
              <a:t>UI</a:t>
            </a:r>
            <a:r>
              <a:rPr lang="zh-CN" altLang="en-US" sz="1800" dirty="0" smtClean="0"/>
              <a:t>模式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类模式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。。。。。。</a:t>
            </a:r>
            <a:r>
              <a:rPr lang="en-US" sz="1800" dirty="0" smtClean="0"/>
              <a:t> </a:t>
            </a:r>
          </a:p>
          <a:p>
            <a:pPr lvl="1">
              <a:lnSpc>
                <a:spcPct val="150000"/>
              </a:lnSpc>
              <a:buNone/>
            </a:pPr>
            <a:endParaRPr lang="en-US" dirty="0" smtClean="0"/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870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BAE5CD5-C92B-4988-A905-81509FBCB61C}" type="slidenum">
              <a:rPr lang="en-US">
                <a:cs typeface="Arial" charset="0"/>
              </a:rPr>
              <a:pPr/>
              <a:t>27</a:t>
            </a:fld>
            <a:endParaRPr lang="en-US">
              <a:cs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110" y="482885"/>
            <a:ext cx="3226086" cy="5776843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设计方案评估和选择</a:t>
            </a:r>
            <a:endParaRPr lang="en-US" sz="3200" dirty="0" smtClean="0"/>
          </a:p>
        </p:txBody>
      </p:sp>
      <p:sp>
        <p:nvSpPr>
          <p:cNvPr id="890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Decision support worksheet</a:t>
            </a:r>
          </a:p>
        </p:txBody>
      </p:sp>
      <p:sp>
        <p:nvSpPr>
          <p:cNvPr id="8909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8909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9ABB771-6829-4AC7-A1CF-D72CAB4E742F}" type="slidenum">
              <a:rPr lang="en-US">
                <a:cs typeface="Arial" charset="0"/>
              </a:rPr>
              <a:pPr/>
              <a:t>28</a:t>
            </a:fld>
            <a:endParaRPr lang="en-US">
              <a:cs typeface="Arial" charset="0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384" y="2146300"/>
            <a:ext cx="739775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z="3600" dirty="0" smtClean="0"/>
              <a:t>软件设计文档</a:t>
            </a:r>
            <a:r>
              <a:rPr lang="en-US" altLang="zh-CN" sz="3600" dirty="0" smtClean="0"/>
              <a:t>-</a:t>
            </a:r>
            <a:r>
              <a:rPr lang="zh-CN" altLang="en-US" sz="3600" dirty="0" smtClean="0"/>
              <a:t>实例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0" y="1511300"/>
            <a:ext cx="8750300" cy="53467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10: Information Systems Analysis and Design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3E0334-746A-4453-AF8E-6CDBFFF9403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0" y="1253216"/>
            <a:ext cx="8136538" cy="560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4854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4"/>
          <p:cNvSpPr>
            <a:spLocks noGrp="1" noChangeArrowheads="1"/>
          </p:cNvSpPr>
          <p:nvPr>
            <p:ph type="title"/>
          </p:nvPr>
        </p:nvSpPr>
        <p:spPr>
          <a:xfrm>
            <a:off x="803275" y="361950"/>
            <a:ext cx="8340725" cy="1047750"/>
          </a:xfrm>
        </p:spPr>
        <p:txBody>
          <a:bodyPr/>
          <a:lstStyle/>
          <a:p>
            <a:r>
              <a:rPr lang="zh-CN" altLang="en-US" sz="3600" dirty="0" smtClean="0"/>
              <a:t>需求分析</a:t>
            </a:r>
            <a:endParaRPr lang="en-US" sz="3600" dirty="0" smtClean="0"/>
          </a:p>
        </p:txBody>
      </p:sp>
      <p:sp>
        <p:nvSpPr>
          <p:cNvPr id="52226" name="Rectangle 6"/>
          <p:cNvSpPr>
            <a:spLocks noGrp="1" noChangeArrowheads="1"/>
          </p:cNvSpPr>
          <p:nvPr>
            <p:ph idx="1"/>
          </p:nvPr>
        </p:nvSpPr>
        <p:spPr>
          <a:xfrm>
            <a:off x="874643" y="1511300"/>
            <a:ext cx="7601448" cy="46148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软件需求分析过程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软件需求分析活动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需求建模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CASE</a:t>
            </a:r>
            <a:r>
              <a:rPr lang="zh-CN" altLang="en-US" sz="2800" dirty="0" smtClean="0"/>
              <a:t>工具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软件需求规格说明书</a:t>
            </a:r>
            <a:endParaRPr lang="en-US" sz="2800" dirty="0" smtClean="0"/>
          </a:p>
        </p:txBody>
      </p:sp>
      <p:sp>
        <p:nvSpPr>
          <p:cNvPr id="5222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522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2E41BEC-1BFF-4FFB-89ED-CFD1FB45F045}" type="slidenum">
              <a:rPr lang="en-US">
                <a:cs typeface="Arial" charset="0"/>
              </a:rPr>
              <a:pPr/>
              <a:t>3</a:t>
            </a:fld>
            <a:endParaRPr lang="en-US">
              <a:cs typeface="Arial" charset="0"/>
            </a:endParaRPr>
          </a:p>
        </p:txBody>
      </p:sp>
      <p:pic>
        <p:nvPicPr>
          <p:cNvPr id="47106" name="Picture 2" descr="http://i9.hexunimg.cn/2014-10-13/16928099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2089" y="2303812"/>
            <a:ext cx="4261721" cy="2250189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主要内容</a:t>
            </a:r>
            <a:endParaRPr lang="en-US" sz="3600" dirty="0" smtClean="0"/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软件系统开发：需求分析</a:t>
            </a:r>
            <a:endParaRPr lang="en-US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 系统设计</a:t>
            </a:r>
            <a:endParaRPr lang="en-US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 系统实现和测试</a:t>
            </a:r>
            <a:endParaRPr lang="en-US" altLang="zh-CN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软件系统运行和维护</a:t>
            </a:r>
            <a:endParaRPr lang="en-US" sz="2400" dirty="0" smtClean="0"/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8466A54-3A5F-407C-A3E2-29BB2C95E1CC}" type="slidenum">
              <a:rPr lang="en-US">
                <a:cs typeface="Arial" charset="0"/>
              </a:rPr>
              <a:pPr/>
              <a:t>30</a:t>
            </a:fld>
            <a:endParaRPr lang="en-US">
              <a:cs typeface="Arial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17753" y="3292690"/>
            <a:ext cx="5502022" cy="6506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i.wy2.chinabm.cn/201501/28/141815884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4637" y="3961205"/>
            <a:ext cx="2652093" cy="2202772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sz="3200" dirty="0" smtClean="0"/>
              <a:t>系统实现和测试（软件构造）</a:t>
            </a:r>
            <a:endParaRPr lang="en-US" sz="3200" dirty="0" smtClean="0"/>
          </a:p>
        </p:txBody>
      </p:sp>
      <p:sp>
        <p:nvSpPr>
          <p:cNvPr id="972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sz="2400" dirty="0" smtClean="0"/>
              <a:t>编码和单元测试的过程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软件开发工具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软件测试流程和方法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软件测试阶段划分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系统和用户文档编写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endParaRPr lang="en-US" altLang="zh-CN" sz="2400" dirty="0" smtClean="0"/>
          </a:p>
        </p:txBody>
      </p:sp>
      <p:sp>
        <p:nvSpPr>
          <p:cNvPr id="9728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9728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A514834-5E6A-4C7C-89D7-8C1E133F9149}" type="slidenum">
              <a:rPr lang="en-US">
                <a:cs typeface="Arial" charset="0"/>
              </a:rPr>
              <a:pPr/>
              <a:t>31</a:t>
            </a:fld>
            <a:endParaRPr lang="en-US">
              <a:cs typeface="Arial" charset="0"/>
            </a:endParaRP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65" y="1223159"/>
            <a:ext cx="2896752" cy="50773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836" y="6248400"/>
            <a:ext cx="1904144" cy="457200"/>
          </a:xfrm>
          <a:prstGeom prst="rect">
            <a:avLst/>
          </a:prstGeom>
        </p:spPr>
        <p:txBody>
          <a:bodyPr/>
          <a:lstStyle/>
          <a:p>
            <a:fld id="{7542C03B-ABE1-43F4-A946-30E0428DE632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447495" name="Rectangle 1031"/>
          <p:cNvSpPr>
            <a:spLocks noGrp="1" noChangeArrowheads="1"/>
          </p:cNvSpPr>
          <p:nvPr>
            <p:ph type="title"/>
          </p:nvPr>
        </p:nvSpPr>
        <p:spPr>
          <a:xfrm>
            <a:off x="827348" y="592002"/>
            <a:ext cx="4305666" cy="585418"/>
          </a:xfrm>
          <a:noFill/>
          <a:ln/>
        </p:spPr>
        <p:txBody>
          <a:bodyPr wrap="none" lIns="92075" tIns="46038" rIns="92075" bIns="46038" anchor="ctr">
            <a:spAutoFit/>
          </a:bodyPr>
          <a:lstStyle/>
          <a:p>
            <a:r>
              <a:rPr lang="zh-CN" altLang="en-US" sz="3200" dirty="0" smtClean="0"/>
              <a:t>编</a:t>
            </a:r>
            <a:r>
              <a:rPr lang="zh-CN" altLang="en-US" sz="3200" dirty="0"/>
              <a:t>码</a:t>
            </a:r>
            <a:r>
              <a:rPr lang="zh-CN" altLang="en-US" sz="3200" dirty="0" smtClean="0"/>
              <a:t>和单元测试的过程</a:t>
            </a:r>
            <a:endParaRPr lang="zh-CN" altLang="en-US" sz="3200" dirty="0"/>
          </a:p>
        </p:txBody>
      </p:sp>
      <p:grpSp>
        <p:nvGrpSpPr>
          <p:cNvPr id="114" name="组合 113"/>
          <p:cNvGrpSpPr/>
          <p:nvPr/>
        </p:nvGrpSpPr>
        <p:grpSpPr>
          <a:xfrm>
            <a:off x="237505" y="1755034"/>
            <a:ext cx="8728364" cy="4883274"/>
            <a:chOff x="0" y="730251"/>
            <a:chExt cx="9145466" cy="5387975"/>
          </a:xfrm>
        </p:grpSpPr>
        <p:sp>
          <p:nvSpPr>
            <p:cNvPr id="447490" name="Rectangle 1026"/>
            <p:cNvSpPr>
              <a:spLocks noChangeArrowheads="1"/>
            </p:cNvSpPr>
            <p:nvPr/>
          </p:nvSpPr>
          <p:spPr bwMode="auto">
            <a:xfrm>
              <a:off x="5511612" y="3467101"/>
              <a:ext cx="1912941" cy="2841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r"/>
              <a:r>
                <a:rPr lang="zh-CN" altLang="en-US" sz="1200">
                  <a:latin typeface="Arial" charset="0"/>
                </a:rPr>
                <a:t>确认</a:t>
              </a:r>
            </a:p>
          </p:txBody>
        </p:sp>
        <p:sp>
          <p:nvSpPr>
            <p:cNvPr id="447491" name="Rectangle 1027"/>
            <p:cNvSpPr>
              <a:spLocks noChangeArrowheads="1"/>
            </p:cNvSpPr>
            <p:nvPr/>
          </p:nvSpPr>
          <p:spPr bwMode="auto">
            <a:xfrm>
              <a:off x="2260347" y="4275139"/>
              <a:ext cx="6885119" cy="1843087"/>
            </a:xfrm>
            <a:prstGeom prst="rect">
              <a:avLst/>
            </a:prstGeom>
            <a:solidFill>
              <a:srgbClr val="FFFFCC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492" name="Rectangle 1028"/>
            <p:cNvSpPr>
              <a:spLocks noChangeArrowheads="1"/>
            </p:cNvSpPr>
            <p:nvPr/>
          </p:nvSpPr>
          <p:spPr bwMode="auto">
            <a:xfrm>
              <a:off x="2242757" y="3219450"/>
              <a:ext cx="6901243" cy="1028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493" name="Rectangle 1029"/>
            <p:cNvSpPr>
              <a:spLocks noChangeArrowheads="1"/>
            </p:cNvSpPr>
            <p:nvPr/>
          </p:nvSpPr>
          <p:spPr bwMode="auto">
            <a:xfrm>
              <a:off x="2226633" y="750888"/>
              <a:ext cx="6917367" cy="2454275"/>
            </a:xfrm>
            <a:prstGeom prst="rect">
              <a:avLst/>
            </a:prstGeom>
            <a:solidFill>
              <a:srgbClr val="FFC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494" name="Rectangle 1030"/>
            <p:cNvSpPr>
              <a:spLocks noChangeArrowheads="1"/>
            </p:cNvSpPr>
            <p:nvPr/>
          </p:nvSpPr>
          <p:spPr bwMode="auto">
            <a:xfrm>
              <a:off x="0" y="742950"/>
              <a:ext cx="2159204" cy="5291138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496" name="Rectangle 1032"/>
            <p:cNvSpPr>
              <a:spLocks noChangeArrowheads="1"/>
            </p:cNvSpPr>
            <p:nvPr/>
          </p:nvSpPr>
          <p:spPr bwMode="auto">
            <a:xfrm>
              <a:off x="96747" y="766764"/>
              <a:ext cx="2276472" cy="3333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Arial" charset="0"/>
                </a:rPr>
                <a:t>软件工程功能</a:t>
              </a:r>
            </a:p>
          </p:txBody>
        </p:sp>
        <p:sp>
          <p:nvSpPr>
            <p:cNvPr id="447497" name="Rectangle 1033"/>
            <p:cNvSpPr>
              <a:spLocks noChangeArrowheads="1"/>
            </p:cNvSpPr>
            <p:nvPr/>
          </p:nvSpPr>
          <p:spPr bwMode="auto">
            <a:xfrm>
              <a:off x="51306" y="4933951"/>
              <a:ext cx="2236894" cy="3333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r>
                <a:rPr lang="zh-CN" altLang="en-US" sz="1600">
                  <a:solidFill>
                    <a:schemeClr val="tx1"/>
                  </a:solidFill>
                  <a:latin typeface="Arial" charset="0"/>
                </a:rPr>
                <a:t>配置管理功能</a:t>
              </a:r>
            </a:p>
          </p:txBody>
        </p:sp>
        <p:sp>
          <p:nvSpPr>
            <p:cNvPr id="447498" name="Rectangle 1034"/>
            <p:cNvSpPr>
              <a:spLocks noChangeArrowheads="1"/>
            </p:cNvSpPr>
            <p:nvPr/>
          </p:nvSpPr>
          <p:spPr bwMode="auto">
            <a:xfrm>
              <a:off x="241866" y="3584576"/>
              <a:ext cx="2046333" cy="3333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r>
                <a:rPr lang="zh-CN" altLang="en-US" sz="1600">
                  <a:solidFill>
                    <a:schemeClr val="tx1"/>
                  </a:solidFill>
                  <a:latin typeface="Arial" charset="0"/>
                </a:rPr>
                <a:t>质量保证评价功能</a:t>
              </a:r>
            </a:p>
          </p:txBody>
        </p:sp>
        <p:sp>
          <p:nvSpPr>
            <p:cNvPr id="447499" name="Rectangle 1035"/>
            <p:cNvSpPr>
              <a:spLocks noChangeArrowheads="1"/>
            </p:cNvSpPr>
            <p:nvPr/>
          </p:nvSpPr>
          <p:spPr bwMode="auto">
            <a:xfrm>
              <a:off x="2499282" y="1106488"/>
              <a:ext cx="2908255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00" name="Rectangle 1036"/>
            <p:cNvSpPr>
              <a:spLocks noChangeArrowheads="1"/>
            </p:cNvSpPr>
            <p:nvPr/>
          </p:nvSpPr>
          <p:spPr bwMode="auto">
            <a:xfrm>
              <a:off x="3070966" y="1081089"/>
              <a:ext cx="1208665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zh-CN" altLang="en-US" sz="1600">
                  <a:latin typeface="Arial" charset="0"/>
                </a:rPr>
                <a:t>编码和测试</a:t>
              </a:r>
            </a:p>
          </p:txBody>
        </p:sp>
        <p:sp>
          <p:nvSpPr>
            <p:cNvPr id="447501" name="Line 1037"/>
            <p:cNvSpPr>
              <a:spLocks noChangeShapeType="1"/>
            </p:cNvSpPr>
            <p:nvPr/>
          </p:nvSpPr>
          <p:spPr bwMode="auto">
            <a:xfrm>
              <a:off x="5423662" y="1127126"/>
              <a:ext cx="1466" cy="80486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02" name="Freeform 1038"/>
            <p:cNvSpPr>
              <a:spLocks/>
            </p:cNvSpPr>
            <p:nvPr/>
          </p:nvSpPr>
          <p:spPr bwMode="auto">
            <a:xfrm>
              <a:off x="5360630" y="2114551"/>
              <a:ext cx="432427" cy="606425"/>
            </a:xfrm>
            <a:custGeom>
              <a:avLst/>
              <a:gdLst/>
              <a:ahLst/>
              <a:cxnLst>
                <a:cxn ang="0">
                  <a:pos x="0" y="1018"/>
                </a:cxn>
                <a:cxn ang="0">
                  <a:pos x="0" y="1526"/>
                </a:cxn>
                <a:cxn ang="0">
                  <a:pos x="1774" y="373"/>
                </a:cxn>
                <a:cxn ang="0">
                  <a:pos x="1774" y="0"/>
                </a:cxn>
                <a:cxn ang="0">
                  <a:pos x="0" y="1018"/>
                </a:cxn>
              </a:cxnLst>
              <a:rect l="0" t="0" r="r" b="b"/>
              <a:pathLst>
                <a:path w="1774" h="1526">
                  <a:moveTo>
                    <a:pt x="0" y="1018"/>
                  </a:moveTo>
                  <a:lnTo>
                    <a:pt x="0" y="1526"/>
                  </a:lnTo>
                  <a:lnTo>
                    <a:pt x="1774" y="373"/>
                  </a:lnTo>
                  <a:lnTo>
                    <a:pt x="1774" y="0"/>
                  </a:lnTo>
                  <a:lnTo>
                    <a:pt x="0" y="1018"/>
                  </a:lnTo>
                  <a:close/>
                </a:path>
              </a:pathLst>
            </a:custGeom>
            <a:solidFill>
              <a:srgbClr val="BFBFD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" name="Group 1039"/>
            <p:cNvGrpSpPr>
              <a:grpSpLocks/>
            </p:cNvGrpSpPr>
            <p:nvPr/>
          </p:nvGrpSpPr>
          <p:grpSpPr bwMode="auto">
            <a:xfrm>
              <a:off x="5404606" y="2155826"/>
              <a:ext cx="344475" cy="519113"/>
              <a:chOff x="3678" y="1337"/>
              <a:chExt cx="235" cy="327"/>
            </a:xfrm>
          </p:grpSpPr>
          <p:sp>
            <p:nvSpPr>
              <p:cNvPr id="447504" name="Freeform 1040"/>
              <p:cNvSpPr>
                <a:spLocks/>
              </p:cNvSpPr>
              <p:nvPr/>
            </p:nvSpPr>
            <p:spPr bwMode="auto">
              <a:xfrm>
                <a:off x="3678" y="1510"/>
                <a:ext cx="34" cy="154"/>
              </a:xfrm>
              <a:custGeom>
                <a:avLst/>
                <a:gdLst/>
                <a:ahLst/>
                <a:cxnLst>
                  <a:cxn ang="0">
                    <a:pos x="0" y="117"/>
                  </a:cxn>
                  <a:cxn ang="0">
                    <a:pos x="205" y="0"/>
                  </a:cxn>
                  <a:cxn ang="0">
                    <a:pos x="206" y="479"/>
                  </a:cxn>
                  <a:cxn ang="0">
                    <a:pos x="1" y="614"/>
                  </a:cxn>
                  <a:cxn ang="0">
                    <a:pos x="0" y="117"/>
                  </a:cxn>
                </a:cxnLst>
                <a:rect l="0" t="0" r="r" b="b"/>
                <a:pathLst>
                  <a:path w="206" h="614">
                    <a:moveTo>
                      <a:pt x="0" y="117"/>
                    </a:moveTo>
                    <a:lnTo>
                      <a:pt x="205" y="0"/>
                    </a:lnTo>
                    <a:lnTo>
                      <a:pt x="206" y="479"/>
                    </a:lnTo>
                    <a:lnTo>
                      <a:pt x="1" y="614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9FFF9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05" name="Freeform 1041"/>
              <p:cNvSpPr>
                <a:spLocks/>
              </p:cNvSpPr>
              <p:nvPr/>
            </p:nvSpPr>
            <p:spPr bwMode="auto">
              <a:xfrm>
                <a:off x="3746" y="1451"/>
                <a:ext cx="35" cy="146"/>
              </a:xfrm>
              <a:custGeom>
                <a:avLst/>
                <a:gdLst/>
                <a:ahLst/>
                <a:cxnLst>
                  <a:cxn ang="0">
                    <a:pos x="0" y="119"/>
                  </a:cxn>
                  <a:cxn ang="0">
                    <a:pos x="205" y="0"/>
                  </a:cxn>
                  <a:cxn ang="0">
                    <a:pos x="206" y="448"/>
                  </a:cxn>
                  <a:cxn ang="0">
                    <a:pos x="1" y="582"/>
                  </a:cxn>
                  <a:cxn ang="0">
                    <a:pos x="0" y="119"/>
                  </a:cxn>
                </a:cxnLst>
                <a:rect l="0" t="0" r="r" b="b"/>
                <a:pathLst>
                  <a:path w="206" h="582">
                    <a:moveTo>
                      <a:pt x="0" y="119"/>
                    </a:moveTo>
                    <a:lnTo>
                      <a:pt x="205" y="0"/>
                    </a:lnTo>
                    <a:lnTo>
                      <a:pt x="206" y="448"/>
                    </a:lnTo>
                    <a:lnTo>
                      <a:pt x="1" y="582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9FFF9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06" name="Freeform 1042"/>
              <p:cNvSpPr>
                <a:spLocks/>
              </p:cNvSpPr>
              <p:nvPr/>
            </p:nvSpPr>
            <p:spPr bwMode="auto">
              <a:xfrm>
                <a:off x="3813" y="1394"/>
                <a:ext cx="34" cy="138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06" y="0"/>
                  </a:cxn>
                  <a:cxn ang="0">
                    <a:pos x="207" y="415"/>
                  </a:cxn>
                  <a:cxn ang="0">
                    <a:pos x="1" y="552"/>
                  </a:cxn>
                  <a:cxn ang="0">
                    <a:pos x="0" y="118"/>
                  </a:cxn>
                </a:cxnLst>
                <a:rect l="0" t="0" r="r" b="b"/>
                <a:pathLst>
                  <a:path w="207" h="552">
                    <a:moveTo>
                      <a:pt x="0" y="118"/>
                    </a:moveTo>
                    <a:lnTo>
                      <a:pt x="206" y="0"/>
                    </a:lnTo>
                    <a:lnTo>
                      <a:pt x="207" y="415"/>
                    </a:lnTo>
                    <a:lnTo>
                      <a:pt x="1" y="552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9FFF9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07" name="Freeform 1043"/>
              <p:cNvSpPr>
                <a:spLocks/>
              </p:cNvSpPr>
              <p:nvPr/>
            </p:nvSpPr>
            <p:spPr bwMode="auto">
              <a:xfrm>
                <a:off x="3879" y="1337"/>
                <a:ext cx="34" cy="130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206" y="0"/>
                  </a:cxn>
                  <a:cxn ang="0">
                    <a:pos x="206" y="386"/>
                  </a:cxn>
                  <a:cxn ang="0">
                    <a:pos x="1" y="521"/>
                  </a:cxn>
                  <a:cxn ang="0">
                    <a:pos x="0" y="120"/>
                  </a:cxn>
                </a:cxnLst>
                <a:rect l="0" t="0" r="r" b="b"/>
                <a:pathLst>
                  <a:path w="206" h="521">
                    <a:moveTo>
                      <a:pt x="0" y="120"/>
                    </a:moveTo>
                    <a:lnTo>
                      <a:pt x="206" y="0"/>
                    </a:lnTo>
                    <a:lnTo>
                      <a:pt x="206" y="386"/>
                    </a:lnTo>
                    <a:lnTo>
                      <a:pt x="1" y="521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9FFF9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47508" name="Freeform 1044"/>
            <p:cNvSpPr>
              <a:spLocks/>
            </p:cNvSpPr>
            <p:nvPr/>
          </p:nvSpPr>
          <p:spPr bwMode="auto">
            <a:xfrm>
              <a:off x="4961918" y="2263775"/>
              <a:ext cx="398712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7" y="645"/>
                </a:cxn>
                <a:cxn ang="0">
                  <a:pos x="1627" y="1153"/>
                </a:cxn>
                <a:cxn ang="0">
                  <a:pos x="0" y="458"/>
                </a:cxn>
                <a:cxn ang="0">
                  <a:pos x="0" y="0"/>
                </a:cxn>
              </a:cxnLst>
              <a:rect l="0" t="0" r="r" b="b"/>
              <a:pathLst>
                <a:path w="1627" h="1153">
                  <a:moveTo>
                    <a:pt x="0" y="0"/>
                  </a:moveTo>
                  <a:lnTo>
                    <a:pt x="1627" y="645"/>
                  </a:lnTo>
                  <a:lnTo>
                    <a:pt x="1627" y="1153"/>
                  </a:lnTo>
                  <a:lnTo>
                    <a:pt x="0" y="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1045"/>
            <p:cNvGrpSpPr>
              <a:grpSpLocks/>
            </p:cNvGrpSpPr>
            <p:nvPr/>
          </p:nvGrpSpPr>
          <p:grpSpPr bwMode="auto">
            <a:xfrm>
              <a:off x="4961918" y="1885951"/>
              <a:ext cx="831139" cy="633413"/>
              <a:chOff x="3376" y="1167"/>
              <a:chExt cx="567" cy="399"/>
            </a:xfrm>
          </p:grpSpPr>
          <p:sp>
            <p:nvSpPr>
              <p:cNvPr id="447510" name="Freeform 1046"/>
              <p:cNvSpPr>
                <a:spLocks/>
              </p:cNvSpPr>
              <p:nvPr/>
            </p:nvSpPr>
            <p:spPr bwMode="auto">
              <a:xfrm>
                <a:off x="3376" y="1167"/>
                <a:ext cx="567" cy="399"/>
              </a:xfrm>
              <a:custGeom>
                <a:avLst/>
                <a:gdLst/>
                <a:ahLst/>
                <a:cxnLst>
                  <a:cxn ang="0">
                    <a:pos x="0" y="950"/>
                  </a:cxn>
                  <a:cxn ang="0">
                    <a:pos x="1883" y="0"/>
                  </a:cxn>
                  <a:cxn ang="0">
                    <a:pos x="3401" y="577"/>
                  </a:cxn>
                  <a:cxn ang="0">
                    <a:pos x="1627" y="1595"/>
                  </a:cxn>
                  <a:cxn ang="0">
                    <a:pos x="0" y="950"/>
                  </a:cxn>
                </a:cxnLst>
                <a:rect l="0" t="0" r="r" b="b"/>
                <a:pathLst>
                  <a:path w="3401" h="1595">
                    <a:moveTo>
                      <a:pt x="0" y="950"/>
                    </a:moveTo>
                    <a:lnTo>
                      <a:pt x="1883" y="0"/>
                    </a:lnTo>
                    <a:lnTo>
                      <a:pt x="3401" y="577"/>
                    </a:lnTo>
                    <a:lnTo>
                      <a:pt x="1627" y="1595"/>
                    </a:lnTo>
                    <a:lnTo>
                      <a:pt x="0" y="95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" name="Group 1047"/>
              <p:cNvGrpSpPr>
                <a:grpSpLocks/>
              </p:cNvGrpSpPr>
              <p:nvPr/>
            </p:nvGrpSpPr>
            <p:grpSpPr bwMode="auto">
              <a:xfrm>
                <a:off x="3412" y="1192"/>
                <a:ext cx="501" cy="348"/>
                <a:chOff x="3412" y="1192"/>
                <a:chExt cx="501" cy="348"/>
              </a:xfrm>
            </p:grpSpPr>
            <p:sp>
              <p:nvSpPr>
                <p:cNvPr id="447512" name="Freeform 1048"/>
                <p:cNvSpPr>
                  <a:spLocks/>
                </p:cNvSpPr>
                <p:nvPr/>
              </p:nvSpPr>
              <p:spPr bwMode="auto">
                <a:xfrm>
                  <a:off x="3412" y="1353"/>
                  <a:ext cx="300" cy="187"/>
                </a:xfrm>
                <a:custGeom>
                  <a:avLst/>
                  <a:gdLst/>
                  <a:ahLst/>
                  <a:cxnLst>
                    <a:cxn ang="0">
                      <a:pos x="0" y="102"/>
                    </a:cxn>
                    <a:cxn ang="0">
                      <a:pos x="201" y="0"/>
                    </a:cxn>
                    <a:cxn ang="0">
                      <a:pos x="1801" y="631"/>
                    </a:cxn>
                    <a:cxn ang="0">
                      <a:pos x="1597" y="748"/>
                    </a:cxn>
                    <a:cxn ang="0">
                      <a:pos x="0" y="102"/>
                    </a:cxn>
                  </a:cxnLst>
                  <a:rect l="0" t="0" r="r" b="b"/>
                  <a:pathLst>
                    <a:path w="1801" h="748">
                      <a:moveTo>
                        <a:pt x="0" y="102"/>
                      </a:moveTo>
                      <a:lnTo>
                        <a:pt x="201" y="0"/>
                      </a:lnTo>
                      <a:lnTo>
                        <a:pt x="1801" y="631"/>
                      </a:lnTo>
                      <a:lnTo>
                        <a:pt x="1597" y="748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DFFFBF"/>
                </a:solidFill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13" name="Freeform 1049"/>
                <p:cNvSpPr>
                  <a:spLocks/>
                </p:cNvSpPr>
                <p:nvPr/>
              </p:nvSpPr>
              <p:spPr bwMode="auto">
                <a:xfrm>
                  <a:off x="3483" y="1299"/>
                  <a:ext cx="297" cy="182"/>
                </a:xfrm>
                <a:custGeom>
                  <a:avLst/>
                  <a:gdLst/>
                  <a:ahLst/>
                  <a:cxnLst>
                    <a:cxn ang="0">
                      <a:pos x="0" y="103"/>
                    </a:cxn>
                    <a:cxn ang="0">
                      <a:pos x="202" y="0"/>
                    </a:cxn>
                    <a:cxn ang="0">
                      <a:pos x="1784" y="613"/>
                    </a:cxn>
                    <a:cxn ang="0">
                      <a:pos x="1581" y="729"/>
                    </a:cxn>
                    <a:cxn ang="0">
                      <a:pos x="0" y="103"/>
                    </a:cxn>
                  </a:cxnLst>
                  <a:rect l="0" t="0" r="r" b="b"/>
                  <a:pathLst>
                    <a:path w="1784" h="729">
                      <a:moveTo>
                        <a:pt x="0" y="103"/>
                      </a:moveTo>
                      <a:lnTo>
                        <a:pt x="202" y="0"/>
                      </a:lnTo>
                      <a:lnTo>
                        <a:pt x="1784" y="613"/>
                      </a:lnTo>
                      <a:lnTo>
                        <a:pt x="1581" y="72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DFFFBF"/>
                </a:solidFill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14" name="Freeform 1050"/>
                <p:cNvSpPr>
                  <a:spLocks/>
                </p:cNvSpPr>
                <p:nvPr/>
              </p:nvSpPr>
              <p:spPr bwMode="auto">
                <a:xfrm>
                  <a:off x="3555" y="1244"/>
                  <a:ext cx="292" cy="180"/>
                </a:xfrm>
                <a:custGeom>
                  <a:avLst/>
                  <a:gdLst/>
                  <a:ahLst/>
                  <a:cxnLst>
                    <a:cxn ang="0">
                      <a:pos x="0" y="100"/>
                    </a:cxn>
                    <a:cxn ang="0">
                      <a:pos x="199" y="0"/>
                    </a:cxn>
                    <a:cxn ang="0">
                      <a:pos x="1756" y="598"/>
                    </a:cxn>
                    <a:cxn ang="0">
                      <a:pos x="1551" y="716"/>
                    </a:cxn>
                    <a:cxn ang="0">
                      <a:pos x="0" y="100"/>
                    </a:cxn>
                  </a:cxnLst>
                  <a:rect l="0" t="0" r="r" b="b"/>
                  <a:pathLst>
                    <a:path w="1756" h="716">
                      <a:moveTo>
                        <a:pt x="0" y="100"/>
                      </a:moveTo>
                      <a:lnTo>
                        <a:pt x="199" y="0"/>
                      </a:lnTo>
                      <a:lnTo>
                        <a:pt x="1756" y="598"/>
                      </a:lnTo>
                      <a:lnTo>
                        <a:pt x="1551" y="716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solidFill>
                  <a:srgbClr val="DFFFBF"/>
                </a:solidFill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15" name="Freeform 1051"/>
                <p:cNvSpPr>
                  <a:spLocks/>
                </p:cNvSpPr>
                <p:nvPr/>
              </p:nvSpPr>
              <p:spPr bwMode="auto">
                <a:xfrm>
                  <a:off x="3625" y="1192"/>
                  <a:ext cx="288" cy="175"/>
                </a:xfrm>
                <a:custGeom>
                  <a:avLst/>
                  <a:gdLst/>
                  <a:ahLst/>
                  <a:cxnLst>
                    <a:cxn ang="0">
                      <a:pos x="0" y="99"/>
                    </a:cxn>
                    <a:cxn ang="0">
                      <a:pos x="199" y="0"/>
                    </a:cxn>
                    <a:cxn ang="0">
                      <a:pos x="1730" y="582"/>
                    </a:cxn>
                    <a:cxn ang="0">
                      <a:pos x="1525" y="703"/>
                    </a:cxn>
                    <a:cxn ang="0">
                      <a:pos x="0" y="99"/>
                    </a:cxn>
                  </a:cxnLst>
                  <a:rect l="0" t="0" r="r" b="b"/>
                  <a:pathLst>
                    <a:path w="1730" h="703">
                      <a:moveTo>
                        <a:pt x="0" y="99"/>
                      </a:moveTo>
                      <a:lnTo>
                        <a:pt x="199" y="0"/>
                      </a:lnTo>
                      <a:lnTo>
                        <a:pt x="1730" y="582"/>
                      </a:lnTo>
                      <a:lnTo>
                        <a:pt x="1525" y="703"/>
                      </a:lnTo>
                      <a:lnTo>
                        <a:pt x="0" y="99"/>
                      </a:lnTo>
                      <a:close/>
                    </a:path>
                  </a:pathLst>
                </a:custGeom>
                <a:solidFill>
                  <a:srgbClr val="DFFFBF"/>
                </a:solidFill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" name="Group 1052"/>
            <p:cNvGrpSpPr>
              <a:grpSpLocks/>
            </p:cNvGrpSpPr>
            <p:nvPr/>
          </p:nvGrpSpPr>
          <p:grpSpPr bwMode="auto">
            <a:xfrm>
              <a:off x="4961918" y="2289175"/>
              <a:ext cx="398712" cy="412750"/>
              <a:chOff x="3376" y="1421"/>
              <a:chExt cx="272" cy="260"/>
            </a:xfrm>
          </p:grpSpPr>
          <p:sp>
            <p:nvSpPr>
              <p:cNvPr id="447517" name="Line 1053"/>
              <p:cNvSpPr>
                <a:spLocks noChangeShapeType="1"/>
              </p:cNvSpPr>
              <p:nvPr/>
            </p:nvSpPr>
            <p:spPr bwMode="auto">
              <a:xfrm>
                <a:off x="3377" y="1421"/>
                <a:ext cx="271" cy="1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18" name="Line 1054"/>
              <p:cNvSpPr>
                <a:spLocks noChangeShapeType="1"/>
              </p:cNvSpPr>
              <p:nvPr/>
            </p:nvSpPr>
            <p:spPr bwMode="auto">
              <a:xfrm>
                <a:off x="3376" y="1506"/>
                <a:ext cx="271" cy="17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19" name="Line 1055"/>
              <p:cNvSpPr>
                <a:spLocks noChangeShapeType="1"/>
              </p:cNvSpPr>
              <p:nvPr/>
            </p:nvSpPr>
            <p:spPr bwMode="auto">
              <a:xfrm>
                <a:off x="3376" y="1485"/>
                <a:ext cx="271" cy="17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20" name="Line 1056"/>
              <p:cNvSpPr>
                <a:spLocks noChangeShapeType="1"/>
              </p:cNvSpPr>
              <p:nvPr/>
            </p:nvSpPr>
            <p:spPr bwMode="auto">
              <a:xfrm>
                <a:off x="3376" y="1447"/>
                <a:ext cx="271" cy="16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21" name="Line 1057"/>
              <p:cNvSpPr>
                <a:spLocks noChangeShapeType="1"/>
              </p:cNvSpPr>
              <p:nvPr/>
            </p:nvSpPr>
            <p:spPr bwMode="auto">
              <a:xfrm>
                <a:off x="3376" y="1464"/>
                <a:ext cx="271" cy="16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1058"/>
            <p:cNvGrpSpPr>
              <a:grpSpLocks/>
            </p:cNvGrpSpPr>
            <p:nvPr/>
          </p:nvGrpSpPr>
          <p:grpSpPr bwMode="auto">
            <a:xfrm>
              <a:off x="5360630" y="2135189"/>
              <a:ext cx="432427" cy="566737"/>
              <a:chOff x="3647" y="1324"/>
              <a:chExt cx="296" cy="357"/>
            </a:xfrm>
          </p:grpSpPr>
          <p:sp>
            <p:nvSpPr>
              <p:cNvPr id="447523" name="Line 1059"/>
              <p:cNvSpPr>
                <a:spLocks noChangeShapeType="1"/>
              </p:cNvSpPr>
              <p:nvPr/>
            </p:nvSpPr>
            <p:spPr bwMode="auto">
              <a:xfrm flipV="1">
                <a:off x="3647" y="1371"/>
                <a:ext cx="296" cy="28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24" name="Line 1060"/>
              <p:cNvSpPr>
                <a:spLocks noChangeShapeType="1"/>
              </p:cNvSpPr>
              <p:nvPr/>
            </p:nvSpPr>
            <p:spPr bwMode="auto">
              <a:xfrm flipV="1">
                <a:off x="3647" y="1341"/>
                <a:ext cx="296" cy="27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25" name="Line 1061"/>
              <p:cNvSpPr>
                <a:spLocks noChangeShapeType="1"/>
              </p:cNvSpPr>
              <p:nvPr/>
            </p:nvSpPr>
            <p:spPr bwMode="auto">
              <a:xfrm flipV="1">
                <a:off x="3647" y="1324"/>
                <a:ext cx="296" cy="25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26" name="Line 1062"/>
              <p:cNvSpPr>
                <a:spLocks noChangeShapeType="1"/>
              </p:cNvSpPr>
              <p:nvPr/>
            </p:nvSpPr>
            <p:spPr bwMode="auto">
              <a:xfrm flipV="1">
                <a:off x="3647" y="1392"/>
                <a:ext cx="296" cy="28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27" name="Line 1063"/>
              <p:cNvSpPr>
                <a:spLocks noChangeShapeType="1"/>
              </p:cNvSpPr>
              <p:nvPr/>
            </p:nvSpPr>
            <p:spPr bwMode="auto">
              <a:xfrm flipV="1">
                <a:off x="3647" y="1358"/>
                <a:ext cx="296" cy="27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1064"/>
            <p:cNvGrpSpPr>
              <a:grpSpLocks/>
            </p:cNvGrpSpPr>
            <p:nvPr/>
          </p:nvGrpSpPr>
          <p:grpSpPr bwMode="auto">
            <a:xfrm>
              <a:off x="5007359" y="1908175"/>
              <a:ext cx="422166" cy="355600"/>
              <a:chOff x="3407" y="1181"/>
              <a:chExt cx="288" cy="224"/>
            </a:xfrm>
          </p:grpSpPr>
          <p:sp>
            <p:nvSpPr>
              <p:cNvPr id="447529" name="Freeform 1065"/>
              <p:cNvSpPr>
                <a:spLocks/>
              </p:cNvSpPr>
              <p:nvPr/>
            </p:nvSpPr>
            <p:spPr bwMode="auto">
              <a:xfrm>
                <a:off x="3407" y="1392"/>
                <a:ext cx="11" cy="13"/>
              </a:xfrm>
              <a:custGeom>
                <a:avLst/>
                <a:gdLst/>
                <a:ahLst/>
                <a:cxnLst>
                  <a:cxn ang="0">
                    <a:pos x="67" y="27"/>
                  </a:cxn>
                  <a:cxn ang="0">
                    <a:pos x="67" y="23"/>
                  </a:cxn>
                  <a:cxn ang="0">
                    <a:pos x="65" y="19"/>
                  </a:cxn>
                  <a:cxn ang="0">
                    <a:pos x="63" y="15"/>
                  </a:cxn>
                  <a:cxn ang="0">
                    <a:pos x="61" y="12"/>
                  </a:cxn>
                  <a:cxn ang="0">
                    <a:pos x="59" y="9"/>
                  </a:cxn>
                  <a:cxn ang="0">
                    <a:pos x="55" y="7"/>
                  </a:cxn>
                  <a:cxn ang="0">
                    <a:pos x="52" y="6"/>
                  </a:cxn>
                  <a:cxn ang="0">
                    <a:pos x="49" y="4"/>
                  </a:cxn>
                  <a:cxn ang="0">
                    <a:pos x="45" y="3"/>
                  </a:cxn>
                  <a:cxn ang="0">
                    <a:pos x="41" y="1"/>
                  </a:cxn>
                  <a:cxn ang="0">
                    <a:pos x="37" y="1"/>
                  </a:cxn>
                  <a:cxn ang="0">
                    <a:pos x="33" y="0"/>
                  </a:cxn>
                  <a:cxn ang="0">
                    <a:pos x="29" y="1"/>
                  </a:cxn>
                  <a:cxn ang="0">
                    <a:pos x="24" y="1"/>
                  </a:cxn>
                  <a:cxn ang="0">
                    <a:pos x="18" y="4"/>
                  </a:cxn>
                  <a:cxn ang="0">
                    <a:pos x="15" y="5"/>
                  </a:cxn>
                  <a:cxn ang="0">
                    <a:pos x="11" y="7"/>
                  </a:cxn>
                  <a:cxn ang="0">
                    <a:pos x="8" y="10"/>
                  </a:cxn>
                  <a:cxn ang="0">
                    <a:pos x="4" y="13"/>
                  </a:cxn>
                  <a:cxn ang="0">
                    <a:pos x="2" y="16"/>
                  </a:cxn>
                  <a:cxn ang="0">
                    <a:pos x="1" y="20"/>
                  </a:cxn>
                  <a:cxn ang="0">
                    <a:pos x="0" y="24"/>
                  </a:cxn>
                  <a:cxn ang="0">
                    <a:pos x="0" y="27"/>
                  </a:cxn>
                  <a:cxn ang="0">
                    <a:pos x="0" y="31"/>
                  </a:cxn>
                  <a:cxn ang="0">
                    <a:pos x="1" y="35"/>
                  </a:cxn>
                  <a:cxn ang="0">
                    <a:pos x="3" y="38"/>
                  </a:cxn>
                  <a:cxn ang="0">
                    <a:pos x="5" y="41"/>
                  </a:cxn>
                  <a:cxn ang="0">
                    <a:pos x="8" y="44"/>
                  </a:cxn>
                  <a:cxn ang="0">
                    <a:pos x="11" y="46"/>
                  </a:cxn>
                  <a:cxn ang="0">
                    <a:pos x="14" y="47"/>
                  </a:cxn>
                  <a:cxn ang="0">
                    <a:pos x="16" y="50"/>
                  </a:cxn>
                  <a:cxn ang="0">
                    <a:pos x="20" y="51"/>
                  </a:cxn>
                  <a:cxn ang="0">
                    <a:pos x="25" y="52"/>
                  </a:cxn>
                  <a:cxn ang="0">
                    <a:pos x="30" y="53"/>
                  </a:cxn>
                  <a:cxn ang="0">
                    <a:pos x="34" y="53"/>
                  </a:cxn>
                  <a:cxn ang="0">
                    <a:pos x="39" y="53"/>
                  </a:cxn>
                  <a:cxn ang="0">
                    <a:pos x="44" y="52"/>
                  </a:cxn>
                  <a:cxn ang="0">
                    <a:pos x="48" y="51"/>
                  </a:cxn>
                  <a:cxn ang="0">
                    <a:pos x="53" y="48"/>
                  </a:cxn>
                  <a:cxn ang="0">
                    <a:pos x="56" y="46"/>
                  </a:cxn>
                  <a:cxn ang="0">
                    <a:pos x="59" y="44"/>
                  </a:cxn>
                  <a:cxn ang="0">
                    <a:pos x="62" y="40"/>
                  </a:cxn>
                  <a:cxn ang="0">
                    <a:pos x="64" y="37"/>
                  </a:cxn>
                  <a:cxn ang="0">
                    <a:pos x="65" y="33"/>
                  </a:cxn>
                  <a:cxn ang="0">
                    <a:pos x="67" y="30"/>
                  </a:cxn>
                  <a:cxn ang="0">
                    <a:pos x="67" y="27"/>
                  </a:cxn>
                </a:cxnLst>
                <a:rect l="0" t="0" r="r" b="b"/>
                <a:pathLst>
                  <a:path w="67" h="53">
                    <a:moveTo>
                      <a:pt x="67" y="27"/>
                    </a:moveTo>
                    <a:lnTo>
                      <a:pt x="67" y="23"/>
                    </a:lnTo>
                    <a:lnTo>
                      <a:pt x="65" y="19"/>
                    </a:lnTo>
                    <a:lnTo>
                      <a:pt x="63" y="15"/>
                    </a:lnTo>
                    <a:lnTo>
                      <a:pt x="61" y="12"/>
                    </a:lnTo>
                    <a:lnTo>
                      <a:pt x="59" y="9"/>
                    </a:lnTo>
                    <a:lnTo>
                      <a:pt x="55" y="7"/>
                    </a:lnTo>
                    <a:lnTo>
                      <a:pt x="52" y="6"/>
                    </a:lnTo>
                    <a:lnTo>
                      <a:pt x="49" y="4"/>
                    </a:lnTo>
                    <a:lnTo>
                      <a:pt x="45" y="3"/>
                    </a:lnTo>
                    <a:lnTo>
                      <a:pt x="41" y="1"/>
                    </a:lnTo>
                    <a:lnTo>
                      <a:pt x="37" y="1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4" y="1"/>
                    </a:lnTo>
                    <a:lnTo>
                      <a:pt x="18" y="4"/>
                    </a:lnTo>
                    <a:lnTo>
                      <a:pt x="15" y="5"/>
                    </a:lnTo>
                    <a:lnTo>
                      <a:pt x="11" y="7"/>
                    </a:lnTo>
                    <a:lnTo>
                      <a:pt x="8" y="10"/>
                    </a:lnTo>
                    <a:lnTo>
                      <a:pt x="4" y="13"/>
                    </a:lnTo>
                    <a:lnTo>
                      <a:pt x="2" y="16"/>
                    </a:lnTo>
                    <a:lnTo>
                      <a:pt x="1" y="20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1" y="35"/>
                    </a:lnTo>
                    <a:lnTo>
                      <a:pt x="3" y="38"/>
                    </a:lnTo>
                    <a:lnTo>
                      <a:pt x="5" y="41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7"/>
                    </a:lnTo>
                    <a:lnTo>
                      <a:pt x="16" y="50"/>
                    </a:lnTo>
                    <a:lnTo>
                      <a:pt x="20" y="51"/>
                    </a:lnTo>
                    <a:lnTo>
                      <a:pt x="25" y="52"/>
                    </a:lnTo>
                    <a:lnTo>
                      <a:pt x="30" y="53"/>
                    </a:lnTo>
                    <a:lnTo>
                      <a:pt x="34" y="53"/>
                    </a:lnTo>
                    <a:lnTo>
                      <a:pt x="39" y="53"/>
                    </a:lnTo>
                    <a:lnTo>
                      <a:pt x="44" y="52"/>
                    </a:lnTo>
                    <a:lnTo>
                      <a:pt x="48" y="51"/>
                    </a:lnTo>
                    <a:lnTo>
                      <a:pt x="53" y="48"/>
                    </a:lnTo>
                    <a:lnTo>
                      <a:pt x="56" y="46"/>
                    </a:lnTo>
                    <a:lnTo>
                      <a:pt x="59" y="44"/>
                    </a:lnTo>
                    <a:lnTo>
                      <a:pt x="62" y="40"/>
                    </a:lnTo>
                    <a:lnTo>
                      <a:pt x="64" y="37"/>
                    </a:lnTo>
                    <a:lnTo>
                      <a:pt x="65" y="33"/>
                    </a:lnTo>
                    <a:lnTo>
                      <a:pt x="67" y="30"/>
                    </a:lnTo>
                    <a:lnTo>
                      <a:pt x="67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30" name="Freeform 1066"/>
              <p:cNvSpPr>
                <a:spLocks/>
              </p:cNvSpPr>
              <p:nvPr/>
            </p:nvSpPr>
            <p:spPr bwMode="auto">
              <a:xfrm>
                <a:off x="3440" y="1368"/>
                <a:ext cx="11" cy="13"/>
              </a:xfrm>
              <a:custGeom>
                <a:avLst/>
                <a:gdLst/>
                <a:ahLst/>
                <a:cxnLst>
                  <a:cxn ang="0">
                    <a:pos x="67" y="26"/>
                  </a:cxn>
                  <a:cxn ang="0">
                    <a:pos x="67" y="21"/>
                  </a:cxn>
                  <a:cxn ang="0">
                    <a:pos x="66" y="18"/>
                  </a:cxn>
                  <a:cxn ang="0">
                    <a:pos x="65" y="15"/>
                  </a:cxn>
                  <a:cxn ang="0">
                    <a:pos x="61" y="12"/>
                  </a:cxn>
                  <a:cxn ang="0">
                    <a:pos x="59" y="9"/>
                  </a:cxn>
                  <a:cxn ang="0">
                    <a:pos x="55" y="6"/>
                  </a:cxn>
                  <a:cxn ang="0">
                    <a:pos x="53" y="4"/>
                  </a:cxn>
                  <a:cxn ang="0">
                    <a:pos x="50" y="3"/>
                  </a:cxn>
                  <a:cxn ang="0">
                    <a:pos x="46" y="1"/>
                  </a:cxn>
                  <a:cxn ang="0">
                    <a:pos x="42" y="1"/>
                  </a:cxn>
                  <a:cxn ang="0">
                    <a:pos x="38" y="0"/>
                  </a:cxn>
                  <a:cxn ang="0">
                    <a:pos x="34" y="0"/>
                  </a:cxn>
                  <a:cxn ang="0">
                    <a:pos x="29" y="0"/>
                  </a:cxn>
                  <a:cxn ang="0">
                    <a:pos x="24" y="1"/>
                  </a:cxn>
                  <a:cxn ang="0">
                    <a:pos x="19" y="2"/>
                  </a:cxn>
                  <a:cxn ang="0">
                    <a:pos x="15" y="4"/>
                  </a:cxn>
                  <a:cxn ang="0">
                    <a:pos x="12" y="6"/>
                  </a:cxn>
                  <a:cxn ang="0">
                    <a:pos x="9" y="9"/>
                  </a:cxn>
                  <a:cxn ang="0">
                    <a:pos x="6" y="12"/>
                  </a:cxn>
                  <a:cxn ang="0">
                    <a:pos x="4" y="15"/>
                  </a:cxn>
                  <a:cxn ang="0">
                    <a:pos x="1" y="19"/>
                  </a:cxn>
                  <a:cxn ang="0">
                    <a:pos x="0" y="22"/>
                  </a:cxn>
                  <a:cxn ang="0">
                    <a:pos x="0" y="27"/>
                  </a:cxn>
                  <a:cxn ang="0">
                    <a:pos x="1" y="30"/>
                  </a:cxn>
                  <a:cxn ang="0">
                    <a:pos x="1" y="33"/>
                  </a:cxn>
                  <a:cxn ang="0">
                    <a:pos x="4" y="37"/>
                  </a:cxn>
                  <a:cxn ang="0">
                    <a:pos x="6" y="41"/>
                  </a:cxn>
                  <a:cxn ang="0">
                    <a:pos x="8" y="43"/>
                  </a:cxn>
                  <a:cxn ang="0">
                    <a:pos x="12" y="45"/>
                  </a:cxn>
                  <a:cxn ang="0">
                    <a:pos x="14" y="47"/>
                  </a:cxn>
                  <a:cxn ang="0">
                    <a:pos x="17" y="48"/>
                  </a:cxn>
                  <a:cxn ang="0">
                    <a:pos x="21" y="50"/>
                  </a:cxn>
                  <a:cxn ang="0">
                    <a:pos x="25" y="51"/>
                  </a:cxn>
                  <a:cxn ang="0">
                    <a:pos x="30" y="52"/>
                  </a:cxn>
                  <a:cxn ang="0">
                    <a:pos x="35" y="52"/>
                  </a:cxn>
                  <a:cxn ang="0">
                    <a:pos x="39" y="51"/>
                  </a:cxn>
                  <a:cxn ang="0">
                    <a:pos x="44" y="51"/>
                  </a:cxn>
                  <a:cxn ang="0">
                    <a:pos x="49" y="49"/>
                  </a:cxn>
                  <a:cxn ang="0">
                    <a:pos x="53" y="47"/>
                  </a:cxn>
                  <a:cxn ang="0">
                    <a:pos x="57" y="45"/>
                  </a:cxn>
                  <a:cxn ang="0">
                    <a:pos x="59" y="43"/>
                  </a:cxn>
                  <a:cxn ang="0">
                    <a:pos x="62" y="40"/>
                  </a:cxn>
                  <a:cxn ang="0">
                    <a:pos x="65" y="36"/>
                  </a:cxn>
                  <a:cxn ang="0">
                    <a:pos x="66" y="33"/>
                  </a:cxn>
                  <a:cxn ang="0">
                    <a:pos x="67" y="29"/>
                  </a:cxn>
                  <a:cxn ang="0">
                    <a:pos x="67" y="26"/>
                  </a:cxn>
                </a:cxnLst>
                <a:rect l="0" t="0" r="r" b="b"/>
                <a:pathLst>
                  <a:path w="67" h="52">
                    <a:moveTo>
                      <a:pt x="67" y="26"/>
                    </a:moveTo>
                    <a:lnTo>
                      <a:pt x="67" y="21"/>
                    </a:lnTo>
                    <a:lnTo>
                      <a:pt x="66" y="18"/>
                    </a:lnTo>
                    <a:lnTo>
                      <a:pt x="65" y="15"/>
                    </a:lnTo>
                    <a:lnTo>
                      <a:pt x="61" y="12"/>
                    </a:lnTo>
                    <a:lnTo>
                      <a:pt x="59" y="9"/>
                    </a:lnTo>
                    <a:lnTo>
                      <a:pt x="55" y="6"/>
                    </a:lnTo>
                    <a:lnTo>
                      <a:pt x="53" y="4"/>
                    </a:lnTo>
                    <a:lnTo>
                      <a:pt x="50" y="3"/>
                    </a:lnTo>
                    <a:lnTo>
                      <a:pt x="46" y="1"/>
                    </a:lnTo>
                    <a:lnTo>
                      <a:pt x="42" y="1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29" y="0"/>
                    </a:lnTo>
                    <a:lnTo>
                      <a:pt x="24" y="1"/>
                    </a:lnTo>
                    <a:lnTo>
                      <a:pt x="19" y="2"/>
                    </a:lnTo>
                    <a:lnTo>
                      <a:pt x="15" y="4"/>
                    </a:lnTo>
                    <a:lnTo>
                      <a:pt x="12" y="6"/>
                    </a:lnTo>
                    <a:lnTo>
                      <a:pt x="9" y="9"/>
                    </a:lnTo>
                    <a:lnTo>
                      <a:pt x="6" y="12"/>
                    </a:lnTo>
                    <a:lnTo>
                      <a:pt x="4" y="15"/>
                    </a:lnTo>
                    <a:lnTo>
                      <a:pt x="1" y="19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1" y="30"/>
                    </a:lnTo>
                    <a:lnTo>
                      <a:pt x="1" y="33"/>
                    </a:lnTo>
                    <a:lnTo>
                      <a:pt x="4" y="37"/>
                    </a:lnTo>
                    <a:lnTo>
                      <a:pt x="6" y="41"/>
                    </a:lnTo>
                    <a:lnTo>
                      <a:pt x="8" y="43"/>
                    </a:lnTo>
                    <a:lnTo>
                      <a:pt x="12" y="45"/>
                    </a:lnTo>
                    <a:lnTo>
                      <a:pt x="14" y="47"/>
                    </a:lnTo>
                    <a:lnTo>
                      <a:pt x="17" y="48"/>
                    </a:lnTo>
                    <a:lnTo>
                      <a:pt x="21" y="50"/>
                    </a:lnTo>
                    <a:lnTo>
                      <a:pt x="25" y="51"/>
                    </a:lnTo>
                    <a:lnTo>
                      <a:pt x="30" y="52"/>
                    </a:lnTo>
                    <a:lnTo>
                      <a:pt x="35" y="52"/>
                    </a:lnTo>
                    <a:lnTo>
                      <a:pt x="39" y="51"/>
                    </a:lnTo>
                    <a:lnTo>
                      <a:pt x="44" y="51"/>
                    </a:lnTo>
                    <a:lnTo>
                      <a:pt x="49" y="49"/>
                    </a:lnTo>
                    <a:lnTo>
                      <a:pt x="53" y="47"/>
                    </a:lnTo>
                    <a:lnTo>
                      <a:pt x="57" y="45"/>
                    </a:lnTo>
                    <a:lnTo>
                      <a:pt x="59" y="43"/>
                    </a:lnTo>
                    <a:lnTo>
                      <a:pt x="62" y="40"/>
                    </a:lnTo>
                    <a:lnTo>
                      <a:pt x="65" y="36"/>
                    </a:lnTo>
                    <a:lnTo>
                      <a:pt x="66" y="33"/>
                    </a:lnTo>
                    <a:lnTo>
                      <a:pt x="67" y="29"/>
                    </a:lnTo>
                    <a:lnTo>
                      <a:pt x="67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31" name="Freeform 1067"/>
              <p:cNvSpPr>
                <a:spLocks/>
              </p:cNvSpPr>
              <p:nvPr/>
            </p:nvSpPr>
            <p:spPr bwMode="auto">
              <a:xfrm>
                <a:off x="3474" y="1341"/>
                <a:ext cx="12" cy="13"/>
              </a:xfrm>
              <a:custGeom>
                <a:avLst/>
                <a:gdLst/>
                <a:ahLst/>
                <a:cxnLst>
                  <a:cxn ang="0">
                    <a:pos x="67" y="26"/>
                  </a:cxn>
                  <a:cxn ang="0">
                    <a:pos x="66" y="22"/>
                  </a:cxn>
                  <a:cxn ang="0">
                    <a:pos x="65" y="18"/>
                  </a:cxn>
                  <a:cxn ang="0">
                    <a:pos x="64" y="14"/>
                  </a:cxn>
                  <a:cxn ang="0">
                    <a:pos x="61" y="11"/>
                  </a:cxn>
                  <a:cxn ang="0">
                    <a:pos x="58" y="9"/>
                  </a:cxn>
                  <a:cxn ang="0">
                    <a:pos x="56" y="6"/>
                  </a:cxn>
                  <a:cxn ang="0">
                    <a:pos x="52" y="5"/>
                  </a:cxn>
                  <a:cxn ang="0">
                    <a:pos x="49" y="2"/>
                  </a:cxn>
                  <a:cxn ang="0">
                    <a:pos x="45" y="1"/>
                  </a:cxn>
                  <a:cxn ang="0">
                    <a:pos x="41" y="1"/>
                  </a:cxn>
                  <a:cxn ang="0">
                    <a:pos x="37" y="0"/>
                  </a:cxn>
                  <a:cxn ang="0">
                    <a:pos x="32" y="0"/>
                  </a:cxn>
                  <a:cxn ang="0">
                    <a:pos x="28" y="0"/>
                  </a:cxn>
                  <a:cxn ang="0">
                    <a:pos x="24" y="1"/>
                  </a:cxn>
                  <a:cxn ang="0">
                    <a:pos x="19" y="2"/>
                  </a:cxn>
                  <a:cxn ang="0">
                    <a:pos x="15" y="5"/>
                  </a:cxn>
                  <a:cxn ang="0">
                    <a:pos x="12" y="7"/>
                  </a:cxn>
                  <a:cxn ang="0">
                    <a:pos x="8" y="9"/>
                  </a:cxn>
                  <a:cxn ang="0">
                    <a:pos x="5" y="12"/>
                  </a:cxn>
                  <a:cxn ang="0">
                    <a:pos x="2" y="15"/>
                  </a:cxn>
                  <a:cxn ang="0">
                    <a:pos x="1" y="19"/>
                  </a:cxn>
                  <a:cxn ang="0">
                    <a:pos x="0" y="23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3"/>
                  </a:cxn>
                  <a:cxn ang="0">
                    <a:pos x="2" y="38"/>
                  </a:cxn>
                  <a:cxn ang="0">
                    <a:pos x="5" y="41"/>
                  </a:cxn>
                  <a:cxn ang="0">
                    <a:pos x="8" y="43"/>
                  </a:cxn>
                  <a:cxn ang="0">
                    <a:pos x="11" y="45"/>
                  </a:cxn>
                  <a:cxn ang="0">
                    <a:pos x="14" y="47"/>
                  </a:cxn>
                  <a:cxn ang="0">
                    <a:pos x="16" y="48"/>
                  </a:cxn>
                  <a:cxn ang="0">
                    <a:pos x="20" y="50"/>
                  </a:cxn>
                  <a:cxn ang="0">
                    <a:pos x="24" y="52"/>
                  </a:cxn>
                  <a:cxn ang="0">
                    <a:pos x="29" y="52"/>
                  </a:cxn>
                  <a:cxn ang="0">
                    <a:pos x="34" y="52"/>
                  </a:cxn>
                  <a:cxn ang="0">
                    <a:pos x="39" y="52"/>
                  </a:cxn>
                  <a:cxn ang="0">
                    <a:pos x="43" y="50"/>
                  </a:cxn>
                  <a:cxn ang="0">
                    <a:pos x="47" y="49"/>
                  </a:cxn>
                  <a:cxn ang="0">
                    <a:pos x="52" y="47"/>
                  </a:cxn>
                  <a:cxn ang="0">
                    <a:pos x="57" y="45"/>
                  </a:cxn>
                  <a:cxn ang="0">
                    <a:pos x="59" y="43"/>
                  </a:cxn>
                  <a:cxn ang="0">
                    <a:pos x="62" y="40"/>
                  </a:cxn>
                  <a:cxn ang="0">
                    <a:pos x="65" y="37"/>
                  </a:cxn>
                  <a:cxn ang="0">
                    <a:pos x="66" y="33"/>
                  </a:cxn>
                  <a:cxn ang="0">
                    <a:pos x="67" y="29"/>
                  </a:cxn>
                  <a:cxn ang="0">
                    <a:pos x="67" y="26"/>
                  </a:cxn>
                </a:cxnLst>
                <a:rect l="0" t="0" r="r" b="b"/>
                <a:pathLst>
                  <a:path w="67" h="52">
                    <a:moveTo>
                      <a:pt x="67" y="26"/>
                    </a:moveTo>
                    <a:lnTo>
                      <a:pt x="66" y="22"/>
                    </a:lnTo>
                    <a:lnTo>
                      <a:pt x="65" y="18"/>
                    </a:lnTo>
                    <a:lnTo>
                      <a:pt x="64" y="14"/>
                    </a:lnTo>
                    <a:lnTo>
                      <a:pt x="61" y="11"/>
                    </a:lnTo>
                    <a:lnTo>
                      <a:pt x="58" y="9"/>
                    </a:lnTo>
                    <a:lnTo>
                      <a:pt x="56" y="6"/>
                    </a:lnTo>
                    <a:lnTo>
                      <a:pt x="52" y="5"/>
                    </a:lnTo>
                    <a:lnTo>
                      <a:pt x="49" y="2"/>
                    </a:lnTo>
                    <a:lnTo>
                      <a:pt x="45" y="1"/>
                    </a:lnTo>
                    <a:lnTo>
                      <a:pt x="41" y="1"/>
                    </a:lnTo>
                    <a:lnTo>
                      <a:pt x="37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19" y="2"/>
                    </a:lnTo>
                    <a:lnTo>
                      <a:pt x="15" y="5"/>
                    </a:lnTo>
                    <a:lnTo>
                      <a:pt x="12" y="7"/>
                    </a:lnTo>
                    <a:lnTo>
                      <a:pt x="8" y="9"/>
                    </a:lnTo>
                    <a:lnTo>
                      <a:pt x="5" y="12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1" y="33"/>
                    </a:lnTo>
                    <a:lnTo>
                      <a:pt x="2" y="38"/>
                    </a:lnTo>
                    <a:lnTo>
                      <a:pt x="5" y="41"/>
                    </a:lnTo>
                    <a:lnTo>
                      <a:pt x="8" y="43"/>
                    </a:lnTo>
                    <a:lnTo>
                      <a:pt x="11" y="45"/>
                    </a:lnTo>
                    <a:lnTo>
                      <a:pt x="14" y="47"/>
                    </a:lnTo>
                    <a:lnTo>
                      <a:pt x="16" y="48"/>
                    </a:lnTo>
                    <a:lnTo>
                      <a:pt x="20" y="50"/>
                    </a:lnTo>
                    <a:lnTo>
                      <a:pt x="24" y="52"/>
                    </a:lnTo>
                    <a:lnTo>
                      <a:pt x="29" y="52"/>
                    </a:lnTo>
                    <a:lnTo>
                      <a:pt x="34" y="52"/>
                    </a:lnTo>
                    <a:lnTo>
                      <a:pt x="39" y="52"/>
                    </a:lnTo>
                    <a:lnTo>
                      <a:pt x="43" y="50"/>
                    </a:lnTo>
                    <a:lnTo>
                      <a:pt x="47" y="49"/>
                    </a:lnTo>
                    <a:lnTo>
                      <a:pt x="52" y="47"/>
                    </a:lnTo>
                    <a:lnTo>
                      <a:pt x="57" y="45"/>
                    </a:lnTo>
                    <a:lnTo>
                      <a:pt x="59" y="43"/>
                    </a:lnTo>
                    <a:lnTo>
                      <a:pt x="62" y="40"/>
                    </a:lnTo>
                    <a:lnTo>
                      <a:pt x="65" y="37"/>
                    </a:lnTo>
                    <a:lnTo>
                      <a:pt x="66" y="33"/>
                    </a:lnTo>
                    <a:lnTo>
                      <a:pt x="67" y="29"/>
                    </a:lnTo>
                    <a:lnTo>
                      <a:pt x="67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32" name="Freeform 1068"/>
              <p:cNvSpPr>
                <a:spLocks/>
              </p:cNvSpPr>
              <p:nvPr/>
            </p:nvSpPr>
            <p:spPr bwMode="auto">
              <a:xfrm>
                <a:off x="3510" y="1311"/>
                <a:ext cx="12" cy="13"/>
              </a:xfrm>
              <a:custGeom>
                <a:avLst/>
                <a:gdLst/>
                <a:ahLst/>
                <a:cxnLst>
                  <a:cxn ang="0">
                    <a:pos x="68" y="25"/>
                  </a:cxn>
                  <a:cxn ang="0">
                    <a:pos x="68" y="21"/>
                  </a:cxn>
                  <a:cxn ang="0">
                    <a:pos x="67" y="18"/>
                  </a:cxn>
                  <a:cxn ang="0">
                    <a:pos x="65" y="14"/>
                  </a:cxn>
                  <a:cxn ang="0">
                    <a:pos x="62" y="10"/>
                  </a:cxn>
                  <a:cxn ang="0">
                    <a:pos x="59" y="8"/>
                  </a:cxn>
                  <a:cxn ang="0">
                    <a:pos x="56" y="5"/>
                  </a:cxn>
                  <a:cxn ang="0">
                    <a:pos x="53" y="4"/>
                  </a:cxn>
                  <a:cxn ang="0">
                    <a:pos x="50" y="2"/>
                  </a:cxn>
                  <a:cxn ang="0">
                    <a:pos x="46" y="1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3" y="0"/>
                  </a:cxn>
                  <a:cxn ang="0">
                    <a:pos x="29" y="0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15" y="4"/>
                  </a:cxn>
                  <a:cxn ang="0">
                    <a:pos x="12" y="6"/>
                  </a:cxn>
                  <a:cxn ang="0">
                    <a:pos x="8" y="8"/>
                  </a:cxn>
                  <a:cxn ang="0">
                    <a:pos x="5" y="11"/>
                  </a:cxn>
                  <a:cxn ang="0">
                    <a:pos x="2" y="15"/>
                  </a:cxn>
                  <a:cxn ang="0">
                    <a:pos x="1" y="19"/>
                  </a:cxn>
                  <a:cxn ang="0">
                    <a:pos x="0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1" y="33"/>
                  </a:cxn>
                  <a:cxn ang="0">
                    <a:pos x="2" y="36"/>
                  </a:cxn>
                  <a:cxn ang="0">
                    <a:pos x="5" y="39"/>
                  </a:cxn>
                  <a:cxn ang="0">
                    <a:pos x="8" y="42"/>
                  </a:cxn>
                  <a:cxn ang="0">
                    <a:pos x="10" y="45"/>
                  </a:cxn>
                  <a:cxn ang="0">
                    <a:pos x="14" y="47"/>
                  </a:cxn>
                  <a:cxn ang="0">
                    <a:pos x="16" y="48"/>
                  </a:cxn>
                  <a:cxn ang="0">
                    <a:pos x="20" y="50"/>
                  </a:cxn>
                  <a:cxn ang="0">
                    <a:pos x="25" y="51"/>
                  </a:cxn>
                  <a:cxn ang="0">
                    <a:pos x="30" y="51"/>
                  </a:cxn>
                  <a:cxn ang="0">
                    <a:pos x="33" y="51"/>
                  </a:cxn>
                  <a:cxn ang="0">
                    <a:pos x="39" y="51"/>
                  </a:cxn>
                  <a:cxn ang="0">
                    <a:pos x="44" y="50"/>
                  </a:cxn>
                  <a:cxn ang="0">
                    <a:pos x="48" y="49"/>
                  </a:cxn>
                  <a:cxn ang="0">
                    <a:pos x="53" y="47"/>
                  </a:cxn>
                  <a:cxn ang="0">
                    <a:pos x="58" y="45"/>
                  </a:cxn>
                  <a:cxn ang="0">
                    <a:pos x="60" y="42"/>
                  </a:cxn>
                  <a:cxn ang="0">
                    <a:pos x="63" y="38"/>
                  </a:cxn>
                  <a:cxn ang="0">
                    <a:pos x="66" y="35"/>
                  </a:cxn>
                  <a:cxn ang="0">
                    <a:pos x="67" y="33"/>
                  </a:cxn>
                  <a:cxn ang="0">
                    <a:pos x="68" y="29"/>
                  </a:cxn>
                  <a:cxn ang="0">
                    <a:pos x="68" y="25"/>
                  </a:cxn>
                </a:cxnLst>
                <a:rect l="0" t="0" r="r" b="b"/>
                <a:pathLst>
                  <a:path w="68" h="51">
                    <a:moveTo>
                      <a:pt x="68" y="25"/>
                    </a:moveTo>
                    <a:lnTo>
                      <a:pt x="68" y="21"/>
                    </a:lnTo>
                    <a:lnTo>
                      <a:pt x="67" y="18"/>
                    </a:lnTo>
                    <a:lnTo>
                      <a:pt x="65" y="14"/>
                    </a:lnTo>
                    <a:lnTo>
                      <a:pt x="62" y="10"/>
                    </a:lnTo>
                    <a:lnTo>
                      <a:pt x="59" y="8"/>
                    </a:lnTo>
                    <a:lnTo>
                      <a:pt x="56" y="5"/>
                    </a:lnTo>
                    <a:lnTo>
                      <a:pt x="53" y="4"/>
                    </a:lnTo>
                    <a:lnTo>
                      <a:pt x="50" y="2"/>
                    </a:lnTo>
                    <a:lnTo>
                      <a:pt x="46" y="1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5" y="4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5" y="11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1" y="33"/>
                    </a:lnTo>
                    <a:lnTo>
                      <a:pt x="2" y="36"/>
                    </a:lnTo>
                    <a:lnTo>
                      <a:pt x="5" y="39"/>
                    </a:lnTo>
                    <a:lnTo>
                      <a:pt x="8" y="42"/>
                    </a:lnTo>
                    <a:lnTo>
                      <a:pt x="10" y="45"/>
                    </a:lnTo>
                    <a:lnTo>
                      <a:pt x="14" y="47"/>
                    </a:lnTo>
                    <a:lnTo>
                      <a:pt x="16" y="48"/>
                    </a:lnTo>
                    <a:lnTo>
                      <a:pt x="20" y="50"/>
                    </a:lnTo>
                    <a:lnTo>
                      <a:pt x="25" y="51"/>
                    </a:lnTo>
                    <a:lnTo>
                      <a:pt x="30" y="51"/>
                    </a:lnTo>
                    <a:lnTo>
                      <a:pt x="33" y="51"/>
                    </a:lnTo>
                    <a:lnTo>
                      <a:pt x="39" y="51"/>
                    </a:lnTo>
                    <a:lnTo>
                      <a:pt x="44" y="50"/>
                    </a:lnTo>
                    <a:lnTo>
                      <a:pt x="48" y="49"/>
                    </a:lnTo>
                    <a:lnTo>
                      <a:pt x="53" y="47"/>
                    </a:lnTo>
                    <a:lnTo>
                      <a:pt x="58" y="45"/>
                    </a:lnTo>
                    <a:lnTo>
                      <a:pt x="60" y="42"/>
                    </a:lnTo>
                    <a:lnTo>
                      <a:pt x="63" y="38"/>
                    </a:lnTo>
                    <a:lnTo>
                      <a:pt x="66" y="35"/>
                    </a:lnTo>
                    <a:lnTo>
                      <a:pt x="67" y="33"/>
                    </a:lnTo>
                    <a:lnTo>
                      <a:pt x="68" y="29"/>
                    </a:lnTo>
                    <a:lnTo>
                      <a:pt x="68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33" name="Freeform 1069"/>
              <p:cNvSpPr>
                <a:spLocks/>
              </p:cNvSpPr>
              <p:nvPr/>
            </p:nvSpPr>
            <p:spPr bwMode="auto">
              <a:xfrm>
                <a:off x="3547" y="1285"/>
                <a:ext cx="11" cy="13"/>
              </a:xfrm>
              <a:custGeom>
                <a:avLst/>
                <a:gdLst/>
                <a:ahLst/>
                <a:cxnLst>
                  <a:cxn ang="0">
                    <a:pos x="67" y="25"/>
                  </a:cxn>
                  <a:cxn ang="0">
                    <a:pos x="67" y="21"/>
                  </a:cxn>
                  <a:cxn ang="0">
                    <a:pos x="66" y="17"/>
                  </a:cxn>
                  <a:cxn ang="0">
                    <a:pos x="65" y="14"/>
                  </a:cxn>
                  <a:cxn ang="0">
                    <a:pos x="61" y="11"/>
                  </a:cxn>
                  <a:cxn ang="0">
                    <a:pos x="59" y="8"/>
                  </a:cxn>
                  <a:cxn ang="0">
                    <a:pos x="56" y="5"/>
                  </a:cxn>
                  <a:cxn ang="0">
                    <a:pos x="52" y="4"/>
                  </a:cxn>
                  <a:cxn ang="0">
                    <a:pos x="50" y="2"/>
                  </a:cxn>
                  <a:cxn ang="0">
                    <a:pos x="45" y="1"/>
                  </a:cxn>
                  <a:cxn ang="0">
                    <a:pos x="42" y="0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29" y="0"/>
                  </a:cxn>
                  <a:cxn ang="0">
                    <a:pos x="24" y="0"/>
                  </a:cxn>
                  <a:cxn ang="0">
                    <a:pos x="19" y="2"/>
                  </a:cxn>
                  <a:cxn ang="0">
                    <a:pos x="15" y="4"/>
                  </a:cxn>
                  <a:cxn ang="0">
                    <a:pos x="12" y="6"/>
                  </a:cxn>
                  <a:cxn ang="0">
                    <a:pos x="8" y="8"/>
                  </a:cxn>
                  <a:cxn ang="0">
                    <a:pos x="5" y="12"/>
                  </a:cxn>
                  <a:cxn ang="0">
                    <a:pos x="3" y="15"/>
                  </a:cxn>
                  <a:cxn ang="0">
                    <a:pos x="1" y="18"/>
                  </a:cxn>
                  <a:cxn ang="0">
                    <a:pos x="0" y="22"/>
                  </a:cxn>
                  <a:cxn ang="0">
                    <a:pos x="0" y="25"/>
                  </a:cxn>
                  <a:cxn ang="0">
                    <a:pos x="0" y="30"/>
                  </a:cxn>
                  <a:cxn ang="0">
                    <a:pos x="1" y="33"/>
                  </a:cxn>
                  <a:cxn ang="0">
                    <a:pos x="4" y="36"/>
                  </a:cxn>
                  <a:cxn ang="0">
                    <a:pos x="6" y="39"/>
                  </a:cxn>
                  <a:cxn ang="0">
                    <a:pos x="8" y="43"/>
                  </a:cxn>
                  <a:cxn ang="0">
                    <a:pos x="12" y="45"/>
                  </a:cxn>
                  <a:cxn ang="0">
                    <a:pos x="14" y="47"/>
                  </a:cxn>
                  <a:cxn ang="0">
                    <a:pos x="16" y="48"/>
                  </a:cxn>
                  <a:cxn ang="0">
                    <a:pos x="21" y="51"/>
                  </a:cxn>
                  <a:cxn ang="0">
                    <a:pos x="26" y="52"/>
                  </a:cxn>
                  <a:cxn ang="0">
                    <a:pos x="30" y="52"/>
                  </a:cxn>
                  <a:cxn ang="0">
                    <a:pos x="34" y="52"/>
                  </a:cxn>
                  <a:cxn ang="0">
                    <a:pos x="39" y="52"/>
                  </a:cxn>
                  <a:cxn ang="0">
                    <a:pos x="44" y="51"/>
                  </a:cxn>
                  <a:cxn ang="0">
                    <a:pos x="49" y="50"/>
                  </a:cxn>
                  <a:cxn ang="0">
                    <a:pos x="53" y="47"/>
                  </a:cxn>
                  <a:cxn ang="0">
                    <a:pos x="57" y="45"/>
                  </a:cxn>
                  <a:cxn ang="0">
                    <a:pos x="59" y="43"/>
                  </a:cxn>
                  <a:cxn ang="0">
                    <a:pos x="62" y="38"/>
                  </a:cxn>
                  <a:cxn ang="0">
                    <a:pos x="65" y="35"/>
                  </a:cxn>
                  <a:cxn ang="0">
                    <a:pos x="66" y="32"/>
                  </a:cxn>
                  <a:cxn ang="0">
                    <a:pos x="67" y="29"/>
                  </a:cxn>
                  <a:cxn ang="0">
                    <a:pos x="67" y="25"/>
                  </a:cxn>
                </a:cxnLst>
                <a:rect l="0" t="0" r="r" b="b"/>
                <a:pathLst>
                  <a:path w="67" h="52">
                    <a:moveTo>
                      <a:pt x="67" y="25"/>
                    </a:moveTo>
                    <a:lnTo>
                      <a:pt x="67" y="21"/>
                    </a:lnTo>
                    <a:lnTo>
                      <a:pt x="66" y="17"/>
                    </a:lnTo>
                    <a:lnTo>
                      <a:pt x="65" y="14"/>
                    </a:lnTo>
                    <a:lnTo>
                      <a:pt x="61" y="11"/>
                    </a:lnTo>
                    <a:lnTo>
                      <a:pt x="59" y="8"/>
                    </a:lnTo>
                    <a:lnTo>
                      <a:pt x="56" y="5"/>
                    </a:lnTo>
                    <a:lnTo>
                      <a:pt x="52" y="4"/>
                    </a:lnTo>
                    <a:lnTo>
                      <a:pt x="50" y="2"/>
                    </a:lnTo>
                    <a:lnTo>
                      <a:pt x="45" y="1"/>
                    </a:lnTo>
                    <a:lnTo>
                      <a:pt x="42" y="0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9" y="2"/>
                    </a:lnTo>
                    <a:lnTo>
                      <a:pt x="15" y="4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5" y="12"/>
                    </a:lnTo>
                    <a:lnTo>
                      <a:pt x="3" y="15"/>
                    </a:lnTo>
                    <a:lnTo>
                      <a:pt x="1" y="18"/>
                    </a:lnTo>
                    <a:lnTo>
                      <a:pt x="0" y="22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1" y="33"/>
                    </a:lnTo>
                    <a:lnTo>
                      <a:pt x="4" y="36"/>
                    </a:lnTo>
                    <a:lnTo>
                      <a:pt x="6" y="39"/>
                    </a:lnTo>
                    <a:lnTo>
                      <a:pt x="8" y="43"/>
                    </a:lnTo>
                    <a:lnTo>
                      <a:pt x="12" y="45"/>
                    </a:lnTo>
                    <a:lnTo>
                      <a:pt x="14" y="47"/>
                    </a:lnTo>
                    <a:lnTo>
                      <a:pt x="16" y="48"/>
                    </a:lnTo>
                    <a:lnTo>
                      <a:pt x="21" y="51"/>
                    </a:lnTo>
                    <a:lnTo>
                      <a:pt x="26" y="52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9" y="52"/>
                    </a:lnTo>
                    <a:lnTo>
                      <a:pt x="44" y="51"/>
                    </a:lnTo>
                    <a:lnTo>
                      <a:pt x="49" y="50"/>
                    </a:lnTo>
                    <a:lnTo>
                      <a:pt x="53" y="47"/>
                    </a:lnTo>
                    <a:lnTo>
                      <a:pt x="57" y="45"/>
                    </a:lnTo>
                    <a:lnTo>
                      <a:pt x="59" y="43"/>
                    </a:lnTo>
                    <a:lnTo>
                      <a:pt x="62" y="38"/>
                    </a:lnTo>
                    <a:lnTo>
                      <a:pt x="65" y="35"/>
                    </a:lnTo>
                    <a:lnTo>
                      <a:pt x="66" y="32"/>
                    </a:lnTo>
                    <a:lnTo>
                      <a:pt x="67" y="29"/>
                    </a:lnTo>
                    <a:lnTo>
                      <a:pt x="67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34" name="Freeform 1070"/>
              <p:cNvSpPr>
                <a:spLocks/>
              </p:cNvSpPr>
              <p:nvPr/>
            </p:nvSpPr>
            <p:spPr bwMode="auto">
              <a:xfrm>
                <a:off x="3581" y="1259"/>
                <a:ext cx="12" cy="13"/>
              </a:xfrm>
              <a:custGeom>
                <a:avLst/>
                <a:gdLst/>
                <a:ahLst/>
                <a:cxnLst>
                  <a:cxn ang="0">
                    <a:pos x="67" y="26"/>
                  </a:cxn>
                  <a:cxn ang="0">
                    <a:pos x="67" y="23"/>
                  </a:cxn>
                  <a:cxn ang="0">
                    <a:pos x="66" y="18"/>
                  </a:cxn>
                  <a:cxn ang="0">
                    <a:pos x="65" y="15"/>
                  </a:cxn>
                  <a:cxn ang="0">
                    <a:pos x="62" y="12"/>
                  </a:cxn>
                  <a:cxn ang="0">
                    <a:pos x="59" y="9"/>
                  </a:cxn>
                  <a:cxn ang="0">
                    <a:pos x="56" y="7"/>
                  </a:cxn>
                  <a:cxn ang="0">
                    <a:pos x="54" y="5"/>
                  </a:cxn>
                  <a:cxn ang="0">
                    <a:pos x="50" y="4"/>
                  </a:cxn>
                  <a:cxn ang="0">
                    <a:pos x="47" y="2"/>
                  </a:cxn>
                  <a:cxn ang="0">
                    <a:pos x="42" y="1"/>
                  </a:cxn>
                  <a:cxn ang="0">
                    <a:pos x="39" y="0"/>
                  </a:cxn>
                  <a:cxn ang="0">
                    <a:pos x="34" y="0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0" y="4"/>
                  </a:cxn>
                  <a:cxn ang="0">
                    <a:pos x="15" y="5"/>
                  </a:cxn>
                  <a:cxn ang="0">
                    <a:pos x="12" y="7"/>
                  </a:cxn>
                  <a:cxn ang="0">
                    <a:pos x="10" y="10"/>
                  </a:cxn>
                  <a:cxn ang="0">
                    <a:pos x="6" y="13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0" y="24"/>
                  </a:cxn>
                  <a:cxn ang="0">
                    <a:pos x="0" y="27"/>
                  </a:cxn>
                  <a:cxn ang="0">
                    <a:pos x="2" y="30"/>
                  </a:cxn>
                  <a:cxn ang="0">
                    <a:pos x="2" y="34"/>
                  </a:cxn>
                  <a:cxn ang="0">
                    <a:pos x="4" y="38"/>
                  </a:cxn>
                  <a:cxn ang="0">
                    <a:pos x="6" y="41"/>
                  </a:cxn>
                  <a:cxn ang="0">
                    <a:pos x="9" y="44"/>
                  </a:cxn>
                  <a:cxn ang="0">
                    <a:pos x="12" y="46"/>
                  </a:cxn>
                  <a:cxn ang="0">
                    <a:pos x="14" y="47"/>
                  </a:cxn>
                  <a:cxn ang="0">
                    <a:pos x="18" y="49"/>
                  </a:cxn>
                  <a:cxn ang="0">
                    <a:pos x="21" y="51"/>
                  </a:cxn>
                  <a:cxn ang="0">
                    <a:pos x="26" y="52"/>
                  </a:cxn>
                  <a:cxn ang="0">
                    <a:pos x="30" y="53"/>
                  </a:cxn>
                  <a:cxn ang="0">
                    <a:pos x="35" y="53"/>
                  </a:cxn>
                  <a:cxn ang="0">
                    <a:pos x="40" y="53"/>
                  </a:cxn>
                  <a:cxn ang="0">
                    <a:pos x="44" y="52"/>
                  </a:cxn>
                  <a:cxn ang="0">
                    <a:pos x="49" y="51"/>
                  </a:cxn>
                  <a:cxn ang="0">
                    <a:pos x="54" y="48"/>
                  </a:cxn>
                  <a:cxn ang="0">
                    <a:pos x="57" y="46"/>
                  </a:cxn>
                  <a:cxn ang="0">
                    <a:pos x="60" y="43"/>
                  </a:cxn>
                  <a:cxn ang="0">
                    <a:pos x="63" y="40"/>
                  </a:cxn>
                  <a:cxn ang="0">
                    <a:pos x="65" y="37"/>
                  </a:cxn>
                  <a:cxn ang="0">
                    <a:pos x="66" y="33"/>
                  </a:cxn>
                  <a:cxn ang="0">
                    <a:pos x="67" y="30"/>
                  </a:cxn>
                  <a:cxn ang="0">
                    <a:pos x="67" y="26"/>
                  </a:cxn>
                </a:cxnLst>
                <a:rect l="0" t="0" r="r" b="b"/>
                <a:pathLst>
                  <a:path w="67" h="53">
                    <a:moveTo>
                      <a:pt x="67" y="26"/>
                    </a:moveTo>
                    <a:lnTo>
                      <a:pt x="67" y="23"/>
                    </a:lnTo>
                    <a:lnTo>
                      <a:pt x="66" y="18"/>
                    </a:lnTo>
                    <a:lnTo>
                      <a:pt x="65" y="15"/>
                    </a:lnTo>
                    <a:lnTo>
                      <a:pt x="62" y="12"/>
                    </a:lnTo>
                    <a:lnTo>
                      <a:pt x="59" y="9"/>
                    </a:lnTo>
                    <a:lnTo>
                      <a:pt x="56" y="7"/>
                    </a:lnTo>
                    <a:lnTo>
                      <a:pt x="54" y="5"/>
                    </a:lnTo>
                    <a:lnTo>
                      <a:pt x="50" y="4"/>
                    </a:lnTo>
                    <a:lnTo>
                      <a:pt x="47" y="2"/>
                    </a:lnTo>
                    <a:lnTo>
                      <a:pt x="42" y="1"/>
                    </a:lnTo>
                    <a:lnTo>
                      <a:pt x="39" y="0"/>
                    </a:lnTo>
                    <a:lnTo>
                      <a:pt x="34" y="0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0" y="4"/>
                    </a:lnTo>
                    <a:lnTo>
                      <a:pt x="15" y="5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6" y="13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2" y="30"/>
                    </a:lnTo>
                    <a:lnTo>
                      <a:pt x="2" y="34"/>
                    </a:lnTo>
                    <a:lnTo>
                      <a:pt x="4" y="38"/>
                    </a:lnTo>
                    <a:lnTo>
                      <a:pt x="6" y="41"/>
                    </a:lnTo>
                    <a:lnTo>
                      <a:pt x="9" y="44"/>
                    </a:lnTo>
                    <a:lnTo>
                      <a:pt x="12" y="46"/>
                    </a:lnTo>
                    <a:lnTo>
                      <a:pt x="14" y="47"/>
                    </a:lnTo>
                    <a:lnTo>
                      <a:pt x="18" y="49"/>
                    </a:lnTo>
                    <a:lnTo>
                      <a:pt x="21" y="51"/>
                    </a:lnTo>
                    <a:lnTo>
                      <a:pt x="26" y="52"/>
                    </a:lnTo>
                    <a:lnTo>
                      <a:pt x="30" y="53"/>
                    </a:lnTo>
                    <a:lnTo>
                      <a:pt x="35" y="53"/>
                    </a:lnTo>
                    <a:lnTo>
                      <a:pt x="40" y="53"/>
                    </a:lnTo>
                    <a:lnTo>
                      <a:pt x="44" y="52"/>
                    </a:lnTo>
                    <a:lnTo>
                      <a:pt x="49" y="51"/>
                    </a:lnTo>
                    <a:lnTo>
                      <a:pt x="54" y="48"/>
                    </a:lnTo>
                    <a:lnTo>
                      <a:pt x="57" y="46"/>
                    </a:lnTo>
                    <a:lnTo>
                      <a:pt x="60" y="43"/>
                    </a:lnTo>
                    <a:lnTo>
                      <a:pt x="63" y="40"/>
                    </a:lnTo>
                    <a:lnTo>
                      <a:pt x="65" y="37"/>
                    </a:lnTo>
                    <a:lnTo>
                      <a:pt x="66" y="33"/>
                    </a:lnTo>
                    <a:lnTo>
                      <a:pt x="67" y="30"/>
                    </a:lnTo>
                    <a:lnTo>
                      <a:pt x="67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35" name="Freeform 1071"/>
              <p:cNvSpPr>
                <a:spLocks/>
              </p:cNvSpPr>
              <p:nvPr/>
            </p:nvSpPr>
            <p:spPr bwMode="auto">
              <a:xfrm>
                <a:off x="3618" y="1231"/>
                <a:ext cx="11" cy="13"/>
              </a:xfrm>
              <a:custGeom>
                <a:avLst/>
                <a:gdLst/>
                <a:ahLst/>
                <a:cxnLst>
                  <a:cxn ang="0">
                    <a:pos x="67" y="26"/>
                  </a:cxn>
                  <a:cxn ang="0">
                    <a:pos x="65" y="21"/>
                  </a:cxn>
                  <a:cxn ang="0">
                    <a:pos x="64" y="18"/>
                  </a:cxn>
                  <a:cxn ang="0">
                    <a:pos x="63" y="15"/>
                  </a:cxn>
                  <a:cxn ang="0">
                    <a:pos x="61" y="12"/>
                  </a:cxn>
                  <a:cxn ang="0">
                    <a:pos x="57" y="9"/>
                  </a:cxn>
                  <a:cxn ang="0">
                    <a:pos x="54" y="6"/>
                  </a:cxn>
                  <a:cxn ang="0">
                    <a:pos x="52" y="4"/>
                  </a:cxn>
                  <a:cxn ang="0">
                    <a:pos x="48" y="3"/>
                  </a:cxn>
                  <a:cxn ang="0">
                    <a:pos x="45" y="2"/>
                  </a:cxn>
                  <a:cxn ang="0">
                    <a:pos x="40" y="1"/>
                  </a:cxn>
                  <a:cxn ang="0">
                    <a:pos x="37" y="0"/>
                  </a:cxn>
                  <a:cxn ang="0">
                    <a:pos x="32" y="0"/>
                  </a:cxn>
                  <a:cxn ang="0">
                    <a:pos x="27" y="0"/>
                  </a:cxn>
                  <a:cxn ang="0">
                    <a:pos x="24" y="1"/>
                  </a:cxn>
                  <a:cxn ang="0">
                    <a:pos x="18" y="3"/>
                  </a:cxn>
                  <a:cxn ang="0">
                    <a:pos x="14" y="4"/>
                  </a:cxn>
                  <a:cxn ang="0">
                    <a:pos x="10" y="6"/>
                  </a:cxn>
                  <a:cxn ang="0">
                    <a:pos x="8" y="9"/>
                  </a:cxn>
                  <a:cxn ang="0">
                    <a:pos x="4" y="12"/>
                  </a:cxn>
                  <a:cxn ang="0">
                    <a:pos x="2" y="15"/>
                  </a:cxn>
                  <a:cxn ang="0">
                    <a:pos x="1" y="19"/>
                  </a:cxn>
                  <a:cxn ang="0">
                    <a:pos x="0" y="22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4"/>
                  </a:cxn>
                  <a:cxn ang="0">
                    <a:pos x="2" y="37"/>
                  </a:cxn>
                  <a:cxn ang="0">
                    <a:pos x="4" y="41"/>
                  </a:cxn>
                  <a:cxn ang="0">
                    <a:pos x="7" y="44"/>
                  </a:cxn>
                  <a:cxn ang="0">
                    <a:pos x="10" y="46"/>
                  </a:cxn>
                  <a:cxn ang="0">
                    <a:pos x="12" y="47"/>
                  </a:cxn>
                  <a:cxn ang="0">
                    <a:pos x="16" y="49"/>
                  </a:cxn>
                  <a:cxn ang="0">
                    <a:pos x="19" y="50"/>
                  </a:cxn>
                  <a:cxn ang="0">
                    <a:pos x="24" y="51"/>
                  </a:cxn>
                  <a:cxn ang="0">
                    <a:pos x="29" y="52"/>
                  </a:cxn>
                  <a:cxn ang="0">
                    <a:pos x="33" y="52"/>
                  </a:cxn>
                  <a:cxn ang="0">
                    <a:pos x="39" y="51"/>
                  </a:cxn>
                  <a:cxn ang="0">
                    <a:pos x="42" y="51"/>
                  </a:cxn>
                  <a:cxn ang="0">
                    <a:pos x="47" y="50"/>
                  </a:cxn>
                  <a:cxn ang="0">
                    <a:pos x="52" y="48"/>
                  </a:cxn>
                  <a:cxn ang="0">
                    <a:pos x="55" y="46"/>
                  </a:cxn>
                  <a:cxn ang="0">
                    <a:pos x="59" y="43"/>
                  </a:cxn>
                  <a:cxn ang="0">
                    <a:pos x="62" y="40"/>
                  </a:cxn>
                  <a:cxn ang="0">
                    <a:pos x="64" y="36"/>
                  </a:cxn>
                  <a:cxn ang="0">
                    <a:pos x="65" y="33"/>
                  </a:cxn>
                  <a:cxn ang="0">
                    <a:pos x="67" y="30"/>
                  </a:cxn>
                  <a:cxn ang="0">
                    <a:pos x="67" y="26"/>
                  </a:cxn>
                </a:cxnLst>
                <a:rect l="0" t="0" r="r" b="b"/>
                <a:pathLst>
                  <a:path w="67" h="52">
                    <a:moveTo>
                      <a:pt x="67" y="26"/>
                    </a:moveTo>
                    <a:lnTo>
                      <a:pt x="65" y="21"/>
                    </a:lnTo>
                    <a:lnTo>
                      <a:pt x="64" y="18"/>
                    </a:lnTo>
                    <a:lnTo>
                      <a:pt x="63" y="15"/>
                    </a:lnTo>
                    <a:lnTo>
                      <a:pt x="61" y="12"/>
                    </a:lnTo>
                    <a:lnTo>
                      <a:pt x="57" y="9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3"/>
                    </a:lnTo>
                    <a:lnTo>
                      <a:pt x="45" y="2"/>
                    </a:lnTo>
                    <a:lnTo>
                      <a:pt x="40" y="1"/>
                    </a:lnTo>
                    <a:lnTo>
                      <a:pt x="37" y="0"/>
                    </a:lnTo>
                    <a:lnTo>
                      <a:pt x="32" y="0"/>
                    </a:lnTo>
                    <a:lnTo>
                      <a:pt x="27" y="0"/>
                    </a:lnTo>
                    <a:lnTo>
                      <a:pt x="24" y="1"/>
                    </a:lnTo>
                    <a:lnTo>
                      <a:pt x="18" y="3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8" y="9"/>
                    </a:lnTo>
                    <a:lnTo>
                      <a:pt x="4" y="12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1" y="34"/>
                    </a:lnTo>
                    <a:lnTo>
                      <a:pt x="2" y="37"/>
                    </a:lnTo>
                    <a:lnTo>
                      <a:pt x="4" y="41"/>
                    </a:lnTo>
                    <a:lnTo>
                      <a:pt x="7" y="44"/>
                    </a:lnTo>
                    <a:lnTo>
                      <a:pt x="10" y="46"/>
                    </a:lnTo>
                    <a:lnTo>
                      <a:pt x="12" y="47"/>
                    </a:lnTo>
                    <a:lnTo>
                      <a:pt x="16" y="49"/>
                    </a:lnTo>
                    <a:lnTo>
                      <a:pt x="19" y="50"/>
                    </a:lnTo>
                    <a:lnTo>
                      <a:pt x="24" y="51"/>
                    </a:lnTo>
                    <a:lnTo>
                      <a:pt x="29" y="52"/>
                    </a:lnTo>
                    <a:lnTo>
                      <a:pt x="33" y="52"/>
                    </a:lnTo>
                    <a:lnTo>
                      <a:pt x="39" y="51"/>
                    </a:lnTo>
                    <a:lnTo>
                      <a:pt x="42" y="51"/>
                    </a:lnTo>
                    <a:lnTo>
                      <a:pt x="47" y="50"/>
                    </a:lnTo>
                    <a:lnTo>
                      <a:pt x="52" y="48"/>
                    </a:lnTo>
                    <a:lnTo>
                      <a:pt x="55" y="46"/>
                    </a:lnTo>
                    <a:lnTo>
                      <a:pt x="59" y="43"/>
                    </a:lnTo>
                    <a:lnTo>
                      <a:pt x="62" y="40"/>
                    </a:lnTo>
                    <a:lnTo>
                      <a:pt x="64" y="36"/>
                    </a:lnTo>
                    <a:lnTo>
                      <a:pt x="65" y="33"/>
                    </a:lnTo>
                    <a:lnTo>
                      <a:pt x="67" y="30"/>
                    </a:lnTo>
                    <a:lnTo>
                      <a:pt x="67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36" name="Freeform 1072"/>
              <p:cNvSpPr>
                <a:spLocks/>
              </p:cNvSpPr>
              <p:nvPr/>
            </p:nvSpPr>
            <p:spPr bwMode="auto">
              <a:xfrm>
                <a:off x="3651" y="1205"/>
                <a:ext cx="11" cy="13"/>
              </a:xfrm>
              <a:custGeom>
                <a:avLst/>
                <a:gdLst/>
                <a:ahLst/>
                <a:cxnLst>
                  <a:cxn ang="0">
                    <a:pos x="67" y="25"/>
                  </a:cxn>
                  <a:cxn ang="0">
                    <a:pos x="67" y="21"/>
                  </a:cxn>
                  <a:cxn ang="0">
                    <a:pos x="65" y="18"/>
                  </a:cxn>
                  <a:cxn ang="0">
                    <a:pos x="63" y="14"/>
                  </a:cxn>
                  <a:cxn ang="0">
                    <a:pos x="61" y="11"/>
                  </a:cxn>
                  <a:cxn ang="0">
                    <a:pos x="57" y="8"/>
                  </a:cxn>
                  <a:cxn ang="0">
                    <a:pos x="55" y="6"/>
                  </a:cxn>
                  <a:cxn ang="0">
                    <a:pos x="52" y="4"/>
                  </a:cxn>
                  <a:cxn ang="0">
                    <a:pos x="48" y="3"/>
                  </a:cxn>
                  <a:cxn ang="0">
                    <a:pos x="45" y="1"/>
                  </a:cxn>
                  <a:cxn ang="0">
                    <a:pos x="41" y="1"/>
                  </a:cxn>
                  <a:cxn ang="0">
                    <a:pos x="37" y="0"/>
                  </a:cxn>
                  <a:cxn ang="0">
                    <a:pos x="33" y="0"/>
                  </a:cxn>
                  <a:cxn ang="0">
                    <a:pos x="29" y="0"/>
                  </a:cxn>
                  <a:cxn ang="0">
                    <a:pos x="24" y="1"/>
                  </a:cxn>
                  <a:cxn ang="0">
                    <a:pos x="18" y="2"/>
                  </a:cxn>
                  <a:cxn ang="0">
                    <a:pos x="15" y="4"/>
                  </a:cxn>
                  <a:cxn ang="0">
                    <a:pos x="11" y="6"/>
                  </a:cxn>
                  <a:cxn ang="0">
                    <a:pos x="8" y="8"/>
                  </a:cxn>
                  <a:cxn ang="0">
                    <a:pos x="4" y="11"/>
                  </a:cxn>
                  <a:cxn ang="0">
                    <a:pos x="2" y="14"/>
                  </a:cxn>
                  <a:cxn ang="0">
                    <a:pos x="1" y="19"/>
                  </a:cxn>
                  <a:cxn ang="0">
                    <a:pos x="0" y="22"/>
                  </a:cxn>
                  <a:cxn ang="0">
                    <a:pos x="0" y="26"/>
                  </a:cxn>
                  <a:cxn ang="0">
                    <a:pos x="0" y="29"/>
                  </a:cxn>
                  <a:cxn ang="0">
                    <a:pos x="1" y="33"/>
                  </a:cxn>
                  <a:cxn ang="0">
                    <a:pos x="3" y="37"/>
                  </a:cxn>
                  <a:cxn ang="0">
                    <a:pos x="6" y="40"/>
                  </a:cxn>
                  <a:cxn ang="0">
                    <a:pos x="8" y="42"/>
                  </a:cxn>
                  <a:cxn ang="0">
                    <a:pos x="10" y="44"/>
                  </a:cxn>
                  <a:cxn ang="0">
                    <a:pos x="14" y="47"/>
                  </a:cxn>
                  <a:cxn ang="0">
                    <a:pos x="16" y="48"/>
                  </a:cxn>
                  <a:cxn ang="0">
                    <a:pos x="19" y="50"/>
                  </a:cxn>
                  <a:cxn ang="0">
                    <a:pos x="25" y="51"/>
                  </a:cxn>
                  <a:cxn ang="0">
                    <a:pos x="30" y="52"/>
                  </a:cxn>
                  <a:cxn ang="0">
                    <a:pos x="33" y="52"/>
                  </a:cxn>
                  <a:cxn ang="0">
                    <a:pos x="39" y="51"/>
                  </a:cxn>
                  <a:cxn ang="0">
                    <a:pos x="44" y="51"/>
                  </a:cxn>
                  <a:cxn ang="0">
                    <a:pos x="48" y="49"/>
                  </a:cxn>
                  <a:cxn ang="0">
                    <a:pos x="52" y="47"/>
                  </a:cxn>
                  <a:cxn ang="0">
                    <a:pos x="56" y="44"/>
                  </a:cxn>
                  <a:cxn ang="0">
                    <a:pos x="59" y="42"/>
                  </a:cxn>
                  <a:cxn ang="0">
                    <a:pos x="62" y="39"/>
                  </a:cxn>
                  <a:cxn ang="0">
                    <a:pos x="64" y="36"/>
                  </a:cxn>
                  <a:cxn ang="0">
                    <a:pos x="65" y="33"/>
                  </a:cxn>
                  <a:cxn ang="0">
                    <a:pos x="67" y="28"/>
                  </a:cxn>
                  <a:cxn ang="0">
                    <a:pos x="67" y="25"/>
                  </a:cxn>
                </a:cxnLst>
                <a:rect l="0" t="0" r="r" b="b"/>
                <a:pathLst>
                  <a:path w="67" h="52">
                    <a:moveTo>
                      <a:pt x="67" y="25"/>
                    </a:moveTo>
                    <a:lnTo>
                      <a:pt x="67" y="21"/>
                    </a:lnTo>
                    <a:lnTo>
                      <a:pt x="65" y="18"/>
                    </a:lnTo>
                    <a:lnTo>
                      <a:pt x="63" y="14"/>
                    </a:lnTo>
                    <a:lnTo>
                      <a:pt x="61" y="11"/>
                    </a:lnTo>
                    <a:lnTo>
                      <a:pt x="57" y="8"/>
                    </a:lnTo>
                    <a:lnTo>
                      <a:pt x="55" y="6"/>
                    </a:lnTo>
                    <a:lnTo>
                      <a:pt x="52" y="4"/>
                    </a:lnTo>
                    <a:lnTo>
                      <a:pt x="48" y="3"/>
                    </a:lnTo>
                    <a:lnTo>
                      <a:pt x="45" y="1"/>
                    </a:lnTo>
                    <a:lnTo>
                      <a:pt x="41" y="1"/>
                    </a:lnTo>
                    <a:lnTo>
                      <a:pt x="37" y="0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4" y="1"/>
                    </a:lnTo>
                    <a:lnTo>
                      <a:pt x="18" y="2"/>
                    </a:lnTo>
                    <a:lnTo>
                      <a:pt x="15" y="4"/>
                    </a:lnTo>
                    <a:lnTo>
                      <a:pt x="11" y="6"/>
                    </a:lnTo>
                    <a:lnTo>
                      <a:pt x="8" y="8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3"/>
                    </a:lnTo>
                    <a:lnTo>
                      <a:pt x="3" y="37"/>
                    </a:lnTo>
                    <a:lnTo>
                      <a:pt x="6" y="40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14" y="47"/>
                    </a:lnTo>
                    <a:lnTo>
                      <a:pt x="16" y="48"/>
                    </a:lnTo>
                    <a:lnTo>
                      <a:pt x="19" y="50"/>
                    </a:lnTo>
                    <a:lnTo>
                      <a:pt x="25" y="51"/>
                    </a:lnTo>
                    <a:lnTo>
                      <a:pt x="30" y="52"/>
                    </a:lnTo>
                    <a:lnTo>
                      <a:pt x="33" y="52"/>
                    </a:lnTo>
                    <a:lnTo>
                      <a:pt x="39" y="51"/>
                    </a:lnTo>
                    <a:lnTo>
                      <a:pt x="44" y="51"/>
                    </a:lnTo>
                    <a:lnTo>
                      <a:pt x="48" y="49"/>
                    </a:lnTo>
                    <a:lnTo>
                      <a:pt x="52" y="47"/>
                    </a:lnTo>
                    <a:lnTo>
                      <a:pt x="56" y="44"/>
                    </a:lnTo>
                    <a:lnTo>
                      <a:pt x="59" y="42"/>
                    </a:lnTo>
                    <a:lnTo>
                      <a:pt x="62" y="39"/>
                    </a:lnTo>
                    <a:lnTo>
                      <a:pt x="64" y="36"/>
                    </a:lnTo>
                    <a:lnTo>
                      <a:pt x="65" y="33"/>
                    </a:lnTo>
                    <a:lnTo>
                      <a:pt x="67" y="28"/>
                    </a:lnTo>
                    <a:lnTo>
                      <a:pt x="67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537" name="Freeform 1073"/>
              <p:cNvSpPr>
                <a:spLocks/>
              </p:cNvSpPr>
              <p:nvPr/>
            </p:nvSpPr>
            <p:spPr bwMode="auto">
              <a:xfrm>
                <a:off x="3684" y="1181"/>
                <a:ext cx="11" cy="13"/>
              </a:xfrm>
              <a:custGeom>
                <a:avLst/>
                <a:gdLst/>
                <a:ahLst/>
                <a:cxnLst>
                  <a:cxn ang="0">
                    <a:pos x="67" y="26"/>
                  </a:cxn>
                  <a:cxn ang="0">
                    <a:pos x="67" y="22"/>
                  </a:cxn>
                  <a:cxn ang="0">
                    <a:pos x="66" y="18"/>
                  </a:cxn>
                  <a:cxn ang="0">
                    <a:pos x="65" y="14"/>
                  </a:cxn>
                  <a:cxn ang="0">
                    <a:pos x="62" y="11"/>
                  </a:cxn>
                  <a:cxn ang="0">
                    <a:pos x="59" y="9"/>
                  </a:cxn>
                  <a:cxn ang="0">
                    <a:pos x="56" y="6"/>
                  </a:cxn>
                  <a:cxn ang="0">
                    <a:pos x="52" y="5"/>
                  </a:cxn>
                  <a:cxn ang="0">
                    <a:pos x="50" y="2"/>
                  </a:cxn>
                  <a:cxn ang="0">
                    <a:pos x="47" y="1"/>
                  </a:cxn>
                  <a:cxn ang="0">
                    <a:pos x="42" y="0"/>
                  </a:cxn>
                  <a:cxn ang="0">
                    <a:pos x="38" y="0"/>
                  </a:cxn>
                  <a:cxn ang="0">
                    <a:pos x="34" y="0"/>
                  </a:cxn>
                  <a:cxn ang="0">
                    <a:pos x="29" y="0"/>
                  </a:cxn>
                  <a:cxn ang="0">
                    <a:pos x="25" y="0"/>
                  </a:cxn>
                  <a:cxn ang="0">
                    <a:pos x="19" y="2"/>
                  </a:cxn>
                  <a:cxn ang="0">
                    <a:pos x="15" y="5"/>
                  </a:cxn>
                  <a:cxn ang="0">
                    <a:pos x="12" y="7"/>
                  </a:cxn>
                  <a:cxn ang="0">
                    <a:pos x="10" y="9"/>
                  </a:cxn>
                  <a:cxn ang="0">
                    <a:pos x="6" y="12"/>
                  </a:cxn>
                  <a:cxn ang="0">
                    <a:pos x="4" y="15"/>
                  </a:cxn>
                  <a:cxn ang="0">
                    <a:pos x="2" y="20"/>
                  </a:cxn>
                  <a:cxn ang="0">
                    <a:pos x="0" y="23"/>
                  </a:cxn>
                  <a:cxn ang="0">
                    <a:pos x="0" y="27"/>
                  </a:cxn>
                  <a:cxn ang="0">
                    <a:pos x="2" y="30"/>
                  </a:cxn>
                  <a:cxn ang="0">
                    <a:pos x="2" y="33"/>
                  </a:cxn>
                  <a:cxn ang="0">
                    <a:pos x="4" y="37"/>
                  </a:cxn>
                  <a:cxn ang="0">
                    <a:pos x="6" y="40"/>
                  </a:cxn>
                  <a:cxn ang="0">
                    <a:pos x="8" y="43"/>
                  </a:cxn>
                  <a:cxn ang="0">
                    <a:pos x="12" y="45"/>
                  </a:cxn>
                  <a:cxn ang="0">
                    <a:pos x="14" y="47"/>
                  </a:cxn>
                  <a:cxn ang="0">
                    <a:pos x="17" y="48"/>
                  </a:cxn>
                  <a:cxn ang="0">
                    <a:pos x="21" y="51"/>
                  </a:cxn>
                  <a:cxn ang="0">
                    <a:pos x="26" y="52"/>
                  </a:cxn>
                  <a:cxn ang="0">
                    <a:pos x="30" y="52"/>
                  </a:cxn>
                  <a:cxn ang="0">
                    <a:pos x="35" y="52"/>
                  </a:cxn>
                  <a:cxn ang="0">
                    <a:pos x="40" y="52"/>
                  </a:cxn>
                  <a:cxn ang="0">
                    <a:pos x="44" y="51"/>
                  </a:cxn>
                  <a:cxn ang="0">
                    <a:pos x="49" y="49"/>
                  </a:cxn>
                  <a:cxn ang="0">
                    <a:pos x="53" y="47"/>
                  </a:cxn>
                  <a:cxn ang="0">
                    <a:pos x="57" y="45"/>
                  </a:cxn>
                  <a:cxn ang="0">
                    <a:pos x="59" y="43"/>
                  </a:cxn>
                  <a:cxn ang="0">
                    <a:pos x="63" y="39"/>
                  </a:cxn>
                  <a:cxn ang="0">
                    <a:pos x="65" y="36"/>
                  </a:cxn>
                  <a:cxn ang="0">
                    <a:pos x="66" y="32"/>
                  </a:cxn>
                  <a:cxn ang="0">
                    <a:pos x="67" y="29"/>
                  </a:cxn>
                  <a:cxn ang="0">
                    <a:pos x="67" y="26"/>
                  </a:cxn>
                </a:cxnLst>
                <a:rect l="0" t="0" r="r" b="b"/>
                <a:pathLst>
                  <a:path w="67" h="52">
                    <a:moveTo>
                      <a:pt x="67" y="26"/>
                    </a:moveTo>
                    <a:lnTo>
                      <a:pt x="67" y="22"/>
                    </a:lnTo>
                    <a:lnTo>
                      <a:pt x="66" y="18"/>
                    </a:lnTo>
                    <a:lnTo>
                      <a:pt x="65" y="14"/>
                    </a:lnTo>
                    <a:lnTo>
                      <a:pt x="62" y="11"/>
                    </a:lnTo>
                    <a:lnTo>
                      <a:pt x="59" y="9"/>
                    </a:lnTo>
                    <a:lnTo>
                      <a:pt x="56" y="6"/>
                    </a:lnTo>
                    <a:lnTo>
                      <a:pt x="52" y="5"/>
                    </a:lnTo>
                    <a:lnTo>
                      <a:pt x="50" y="2"/>
                    </a:lnTo>
                    <a:lnTo>
                      <a:pt x="47" y="1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19" y="2"/>
                    </a:lnTo>
                    <a:lnTo>
                      <a:pt x="15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6" y="12"/>
                    </a:lnTo>
                    <a:lnTo>
                      <a:pt x="4" y="15"/>
                    </a:lnTo>
                    <a:lnTo>
                      <a:pt x="2" y="20"/>
                    </a:lnTo>
                    <a:lnTo>
                      <a:pt x="0" y="23"/>
                    </a:lnTo>
                    <a:lnTo>
                      <a:pt x="0" y="27"/>
                    </a:lnTo>
                    <a:lnTo>
                      <a:pt x="2" y="30"/>
                    </a:lnTo>
                    <a:lnTo>
                      <a:pt x="2" y="33"/>
                    </a:lnTo>
                    <a:lnTo>
                      <a:pt x="4" y="37"/>
                    </a:lnTo>
                    <a:lnTo>
                      <a:pt x="6" y="40"/>
                    </a:lnTo>
                    <a:lnTo>
                      <a:pt x="8" y="43"/>
                    </a:lnTo>
                    <a:lnTo>
                      <a:pt x="12" y="45"/>
                    </a:lnTo>
                    <a:lnTo>
                      <a:pt x="14" y="47"/>
                    </a:lnTo>
                    <a:lnTo>
                      <a:pt x="17" y="48"/>
                    </a:lnTo>
                    <a:lnTo>
                      <a:pt x="21" y="51"/>
                    </a:lnTo>
                    <a:lnTo>
                      <a:pt x="26" y="52"/>
                    </a:lnTo>
                    <a:lnTo>
                      <a:pt x="30" y="52"/>
                    </a:lnTo>
                    <a:lnTo>
                      <a:pt x="35" y="52"/>
                    </a:lnTo>
                    <a:lnTo>
                      <a:pt x="40" y="52"/>
                    </a:lnTo>
                    <a:lnTo>
                      <a:pt x="44" y="51"/>
                    </a:lnTo>
                    <a:lnTo>
                      <a:pt x="49" y="49"/>
                    </a:lnTo>
                    <a:lnTo>
                      <a:pt x="53" y="47"/>
                    </a:lnTo>
                    <a:lnTo>
                      <a:pt x="57" y="45"/>
                    </a:lnTo>
                    <a:lnTo>
                      <a:pt x="59" y="43"/>
                    </a:lnTo>
                    <a:lnTo>
                      <a:pt x="63" y="39"/>
                    </a:lnTo>
                    <a:lnTo>
                      <a:pt x="65" y="36"/>
                    </a:lnTo>
                    <a:lnTo>
                      <a:pt x="66" y="32"/>
                    </a:lnTo>
                    <a:lnTo>
                      <a:pt x="67" y="29"/>
                    </a:lnTo>
                    <a:lnTo>
                      <a:pt x="67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47538" name="Freeform 1074"/>
            <p:cNvSpPr>
              <a:spLocks/>
            </p:cNvSpPr>
            <p:nvPr/>
          </p:nvSpPr>
          <p:spPr bwMode="auto">
            <a:xfrm>
              <a:off x="5351835" y="2468564"/>
              <a:ext cx="14659" cy="22225"/>
            </a:xfrm>
            <a:custGeom>
              <a:avLst/>
              <a:gdLst/>
              <a:ahLst/>
              <a:cxnLst>
                <a:cxn ang="0">
                  <a:pos x="65" y="27"/>
                </a:cxn>
                <a:cxn ang="0">
                  <a:pos x="64" y="23"/>
                </a:cxn>
                <a:cxn ang="0">
                  <a:pos x="63" y="19"/>
                </a:cxn>
                <a:cxn ang="0">
                  <a:pos x="62" y="16"/>
                </a:cxn>
                <a:cxn ang="0">
                  <a:pos x="59" y="12"/>
                </a:cxn>
                <a:cxn ang="0">
                  <a:pos x="56" y="9"/>
                </a:cxn>
                <a:cxn ang="0">
                  <a:pos x="53" y="6"/>
                </a:cxn>
                <a:cxn ang="0">
                  <a:pos x="50" y="4"/>
                </a:cxn>
                <a:cxn ang="0">
                  <a:pos x="48" y="3"/>
                </a:cxn>
                <a:cxn ang="0">
                  <a:pos x="44" y="2"/>
                </a:cxn>
                <a:cxn ang="0">
                  <a:pos x="40" y="1"/>
                </a:cxn>
                <a:cxn ang="0">
                  <a:pos x="36" y="0"/>
                </a:cxn>
                <a:cxn ang="0">
                  <a:pos x="33" y="0"/>
                </a:cxn>
                <a:cxn ang="0">
                  <a:pos x="28" y="0"/>
                </a:cxn>
                <a:cxn ang="0">
                  <a:pos x="23" y="1"/>
                </a:cxn>
                <a:cxn ang="0">
                  <a:pos x="19" y="3"/>
                </a:cxn>
                <a:cxn ang="0">
                  <a:pos x="15" y="4"/>
                </a:cxn>
                <a:cxn ang="0">
                  <a:pos x="12" y="7"/>
                </a:cxn>
                <a:cxn ang="0">
                  <a:pos x="8" y="9"/>
                </a:cxn>
                <a:cxn ang="0">
                  <a:pos x="5" y="12"/>
                </a:cxn>
                <a:cxn ang="0">
                  <a:pos x="4" y="16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6"/>
                </a:cxn>
                <a:cxn ang="0">
                  <a:pos x="4" y="40"/>
                </a:cxn>
                <a:cxn ang="0">
                  <a:pos x="6" y="43"/>
                </a:cxn>
                <a:cxn ang="0">
                  <a:pos x="8" y="47"/>
                </a:cxn>
                <a:cxn ang="0">
                  <a:pos x="11" y="49"/>
                </a:cxn>
                <a:cxn ang="0">
                  <a:pos x="14" y="51"/>
                </a:cxn>
                <a:cxn ang="0">
                  <a:pos x="17" y="52"/>
                </a:cxn>
                <a:cxn ang="0">
                  <a:pos x="20" y="54"/>
                </a:cxn>
                <a:cxn ang="0">
                  <a:pos x="25" y="55"/>
                </a:cxn>
                <a:cxn ang="0">
                  <a:pos x="29" y="55"/>
                </a:cxn>
                <a:cxn ang="0">
                  <a:pos x="33" y="55"/>
                </a:cxn>
                <a:cxn ang="0">
                  <a:pos x="38" y="55"/>
                </a:cxn>
                <a:cxn ang="0">
                  <a:pos x="42" y="54"/>
                </a:cxn>
                <a:cxn ang="0">
                  <a:pos x="47" y="53"/>
                </a:cxn>
                <a:cxn ang="0">
                  <a:pos x="51" y="51"/>
                </a:cxn>
                <a:cxn ang="0">
                  <a:pos x="55" y="49"/>
                </a:cxn>
                <a:cxn ang="0">
                  <a:pos x="57" y="45"/>
                </a:cxn>
                <a:cxn ang="0">
                  <a:pos x="60" y="42"/>
                </a:cxn>
                <a:cxn ang="0">
                  <a:pos x="63" y="38"/>
                </a:cxn>
                <a:cxn ang="0">
                  <a:pos x="64" y="35"/>
                </a:cxn>
                <a:cxn ang="0">
                  <a:pos x="65" y="32"/>
                </a:cxn>
                <a:cxn ang="0">
                  <a:pos x="65" y="27"/>
                </a:cxn>
              </a:cxnLst>
              <a:rect l="0" t="0" r="r" b="b"/>
              <a:pathLst>
                <a:path w="65" h="55">
                  <a:moveTo>
                    <a:pt x="65" y="27"/>
                  </a:moveTo>
                  <a:lnTo>
                    <a:pt x="64" y="23"/>
                  </a:lnTo>
                  <a:lnTo>
                    <a:pt x="63" y="19"/>
                  </a:lnTo>
                  <a:lnTo>
                    <a:pt x="62" y="16"/>
                  </a:lnTo>
                  <a:lnTo>
                    <a:pt x="59" y="12"/>
                  </a:lnTo>
                  <a:lnTo>
                    <a:pt x="56" y="9"/>
                  </a:lnTo>
                  <a:lnTo>
                    <a:pt x="53" y="6"/>
                  </a:lnTo>
                  <a:lnTo>
                    <a:pt x="50" y="4"/>
                  </a:lnTo>
                  <a:lnTo>
                    <a:pt x="48" y="3"/>
                  </a:lnTo>
                  <a:lnTo>
                    <a:pt x="44" y="2"/>
                  </a:lnTo>
                  <a:lnTo>
                    <a:pt x="40" y="1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3" y="1"/>
                  </a:lnTo>
                  <a:lnTo>
                    <a:pt x="19" y="3"/>
                  </a:lnTo>
                  <a:lnTo>
                    <a:pt x="15" y="4"/>
                  </a:lnTo>
                  <a:lnTo>
                    <a:pt x="12" y="7"/>
                  </a:lnTo>
                  <a:lnTo>
                    <a:pt x="8" y="9"/>
                  </a:lnTo>
                  <a:lnTo>
                    <a:pt x="5" y="12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6"/>
                  </a:lnTo>
                  <a:lnTo>
                    <a:pt x="4" y="40"/>
                  </a:lnTo>
                  <a:lnTo>
                    <a:pt x="6" y="43"/>
                  </a:lnTo>
                  <a:lnTo>
                    <a:pt x="8" y="47"/>
                  </a:lnTo>
                  <a:lnTo>
                    <a:pt x="11" y="49"/>
                  </a:lnTo>
                  <a:lnTo>
                    <a:pt x="14" y="51"/>
                  </a:lnTo>
                  <a:lnTo>
                    <a:pt x="17" y="52"/>
                  </a:lnTo>
                  <a:lnTo>
                    <a:pt x="20" y="54"/>
                  </a:lnTo>
                  <a:lnTo>
                    <a:pt x="25" y="55"/>
                  </a:lnTo>
                  <a:lnTo>
                    <a:pt x="29" y="55"/>
                  </a:lnTo>
                  <a:lnTo>
                    <a:pt x="33" y="55"/>
                  </a:lnTo>
                  <a:lnTo>
                    <a:pt x="38" y="55"/>
                  </a:lnTo>
                  <a:lnTo>
                    <a:pt x="42" y="54"/>
                  </a:lnTo>
                  <a:lnTo>
                    <a:pt x="47" y="53"/>
                  </a:lnTo>
                  <a:lnTo>
                    <a:pt x="51" y="51"/>
                  </a:lnTo>
                  <a:lnTo>
                    <a:pt x="55" y="49"/>
                  </a:lnTo>
                  <a:lnTo>
                    <a:pt x="57" y="45"/>
                  </a:lnTo>
                  <a:lnTo>
                    <a:pt x="60" y="42"/>
                  </a:lnTo>
                  <a:lnTo>
                    <a:pt x="63" y="38"/>
                  </a:lnTo>
                  <a:lnTo>
                    <a:pt x="64" y="35"/>
                  </a:lnTo>
                  <a:lnTo>
                    <a:pt x="65" y="32"/>
                  </a:lnTo>
                  <a:lnTo>
                    <a:pt x="65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7539" name="Freeform 1075"/>
            <p:cNvSpPr>
              <a:spLocks/>
            </p:cNvSpPr>
            <p:nvPr/>
          </p:nvSpPr>
          <p:spPr bwMode="auto">
            <a:xfrm>
              <a:off x="5397276" y="2424114"/>
              <a:ext cx="14659" cy="22225"/>
            </a:xfrm>
            <a:custGeom>
              <a:avLst/>
              <a:gdLst/>
              <a:ahLst/>
              <a:cxnLst>
                <a:cxn ang="0">
                  <a:pos x="63" y="28"/>
                </a:cxn>
                <a:cxn ang="0">
                  <a:pos x="63" y="24"/>
                </a:cxn>
                <a:cxn ang="0">
                  <a:pos x="62" y="20"/>
                </a:cxn>
                <a:cxn ang="0">
                  <a:pos x="61" y="16"/>
                </a:cxn>
                <a:cxn ang="0">
                  <a:pos x="57" y="13"/>
                </a:cxn>
                <a:cxn ang="0">
                  <a:pos x="55" y="10"/>
                </a:cxn>
                <a:cxn ang="0">
                  <a:pos x="52" y="7"/>
                </a:cxn>
                <a:cxn ang="0">
                  <a:pos x="49" y="6"/>
                </a:cxn>
                <a:cxn ang="0">
                  <a:pos x="46" y="4"/>
                </a:cxn>
                <a:cxn ang="0">
                  <a:pos x="42" y="2"/>
                </a:cxn>
                <a:cxn ang="0">
                  <a:pos x="39" y="1"/>
                </a:cxn>
                <a:cxn ang="0">
                  <a:pos x="36" y="0"/>
                </a:cxn>
                <a:cxn ang="0">
                  <a:pos x="31" y="0"/>
                </a:cxn>
                <a:cxn ang="0">
                  <a:pos x="26" y="0"/>
                </a:cxn>
                <a:cxn ang="0">
                  <a:pos x="23" y="1"/>
                </a:cxn>
                <a:cxn ang="0">
                  <a:pos x="17" y="4"/>
                </a:cxn>
                <a:cxn ang="0">
                  <a:pos x="14" y="6"/>
                </a:cxn>
                <a:cxn ang="0">
                  <a:pos x="10" y="8"/>
                </a:cxn>
                <a:cxn ang="0">
                  <a:pos x="8" y="10"/>
                </a:cxn>
                <a:cxn ang="0">
                  <a:pos x="4" y="13"/>
                </a:cxn>
                <a:cxn ang="0">
                  <a:pos x="2" y="17"/>
                </a:cxn>
                <a:cxn ang="0">
                  <a:pos x="1" y="21"/>
                </a:cxn>
                <a:cxn ang="0">
                  <a:pos x="0" y="25"/>
                </a:cxn>
                <a:cxn ang="0">
                  <a:pos x="0" y="29"/>
                </a:cxn>
                <a:cxn ang="0">
                  <a:pos x="0" y="33"/>
                </a:cxn>
                <a:cxn ang="0">
                  <a:pos x="1" y="37"/>
                </a:cxn>
                <a:cxn ang="0">
                  <a:pos x="2" y="41"/>
                </a:cxn>
                <a:cxn ang="0">
                  <a:pos x="4" y="44"/>
                </a:cxn>
                <a:cxn ang="0">
                  <a:pos x="7" y="47"/>
                </a:cxn>
                <a:cxn ang="0">
                  <a:pos x="10" y="49"/>
                </a:cxn>
                <a:cxn ang="0">
                  <a:pos x="12" y="52"/>
                </a:cxn>
                <a:cxn ang="0">
                  <a:pos x="15" y="53"/>
                </a:cxn>
                <a:cxn ang="0">
                  <a:pos x="18" y="55"/>
                </a:cxn>
                <a:cxn ang="0">
                  <a:pos x="24" y="56"/>
                </a:cxn>
                <a:cxn ang="0">
                  <a:pos x="27" y="57"/>
                </a:cxn>
                <a:cxn ang="0">
                  <a:pos x="32" y="57"/>
                </a:cxn>
                <a:cxn ang="0">
                  <a:pos x="37" y="56"/>
                </a:cxn>
                <a:cxn ang="0">
                  <a:pos x="41" y="55"/>
                </a:cxn>
                <a:cxn ang="0">
                  <a:pos x="45" y="54"/>
                </a:cxn>
                <a:cxn ang="0">
                  <a:pos x="49" y="52"/>
                </a:cxn>
                <a:cxn ang="0">
                  <a:pos x="53" y="49"/>
                </a:cxn>
                <a:cxn ang="0">
                  <a:pos x="56" y="46"/>
                </a:cxn>
                <a:cxn ang="0">
                  <a:pos x="59" y="43"/>
                </a:cxn>
                <a:cxn ang="0">
                  <a:pos x="61" y="40"/>
                </a:cxn>
                <a:cxn ang="0">
                  <a:pos x="62" y="36"/>
                </a:cxn>
                <a:cxn ang="0">
                  <a:pos x="63" y="32"/>
                </a:cxn>
                <a:cxn ang="0">
                  <a:pos x="63" y="28"/>
                </a:cxn>
              </a:cxnLst>
              <a:rect l="0" t="0" r="r" b="b"/>
              <a:pathLst>
                <a:path w="63" h="57">
                  <a:moveTo>
                    <a:pt x="63" y="28"/>
                  </a:moveTo>
                  <a:lnTo>
                    <a:pt x="63" y="24"/>
                  </a:lnTo>
                  <a:lnTo>
                    <a:pt x="62" y="20"/>
                  </a:lnTo>
                  <a:lnTo>
                    <a:pt x="61" y="16"/>
                  </a:lnTo>
                  <a:lnTo>
                    <a:pt x="57" y="13"/>
                  </a:lnTo>
                  <a:lnTo>
                    <a:pt x="55" y="10"/>
                  </a:lnTo>
                  <a:lnTo>
                    <a:pt x="52" y="7"/>
                  </a:lnTo>
                  <a:lnTo>
                    <a:pt x="49" y="6"/>
                  </a:lnTo>
                  <a:lnTo>
                    <a:pt x="46" y="4"/>
                  </a:lnTo>
                  <a:lnTo>
                    <a:pt x="42" y="2"/>
                  </a:lnTo>
                  <a:lnTo>
                    <a:pt x="39" y="1"/>
                  </a:lnTo>
                  <a:lnTo>
                    <a:pt x="36" y="0"/>
                  </a:lnTo>
                  <a:lnTo>
                    <a:pt x="31" y="0"/>
                  </a:lnTo>
                  <a:lnTo>
                    <a:pt x="26" y="0"/>
                  </a:lnTo>
                  <a:lnTo>
                    <a:pt x="23" y="1"/>
                  </a:lnTo>
                  <a:lnTo>
                    <a:pt x="17" y="4"/>
                  </a:lnTo>
                  <a:lnTo>
                    <a:pt x="14" y="6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1" y="37"/>
                  </a:lnTo>
                  <a:lnTo>
                    <a:pt x="2" y="41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10" y="49"/>
                  </a:lnTo>
                  <a:lnTo>
                    <a:pt x="12" y="52"/>
                  </a:lnTo>
                  <a:lnTo>
                    <a:pt x="15" y="53"/>
                  </a:lnTo>
                  <a:lnTo>
                    <a:pt x="18" y="55"/>
                  </a:lnTo>
                  <a:lnTo>
                    <a:pt x="24" y="56"/>
                  </a:lnTo>
                  <a:lnTo>
                    <a:pt x="27" y="57"/>
                  </a:lnTo>
                  <a:lnTo>
                    <a:pt x="32" y="57"/>
                  </a:lnTo>
                  <a:lnTo>
                    <a:pt x="37" y="56"/>
                  </a:lnTo>
                  <a:lnTo>
                    <a:pt x="41" y="55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3" y="49"/>
                  </a:lnTo>
                  <a:lnTo>
                    <a:pt x="56" y="46"/>
                  </a:lnTo>
                  <a:lnTo>
                    <a:pt x="59" y="43"/>
                  </a:lnTo>
                  <a:lnTo>
                    <a:pt x="61" y="40"/>
                  </a:lnTo>
                  <a:lnTo>
                    <a:pt x="62" y="36"/>
                  </a:lnTo>
                  <a:lnTo>
                    <a:pt x="63" y="32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7540" name="Freeform 1076"/>
            <p:cNvSpPr>
              <a:spLocks/>
            </p:cNvSpPr>
            <p:nvPr/>
          </p:nvSpPr>
          <p:spPr bwMode="auto">
            <a:xfrm>
              <a:off x="5442718" y="2381251"/>
              <a:ext cx="16124" cy="2222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64" y="23"/>
                </a:cxn>
                <a:cxn ang="0">
                  <a:pos x="63" y="20"/>
                </a:cxn>
                <a:cxn ang="0">
                  <a:pos x="62" y="15"/>
                </a:cxn>
                <a:cxn ang="0">
                  <a:pos x="59" y="12"/>
                </a:cxn>
                <a:cxn ang="0">
                  <a:pos x="56" y="9"/>
                </a:cxn>
                <a:cxn ang="0">
                  <a:pos x="54" y="7"/>
                </a:cxn>
                <a:cxn ang="0">
                  <a:pos x="50" y="5"/>
                </a:cxn>
                <a:cxn ang="0">
                  <a:pos x="48" y="3"/>
                </a:cxn>
                <a:cxn ang="0">
                  <a:pos x="43" y="2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2" y="0"/>
                </a:cxn>
                <a:cxn ang="0">
                  <a:pos x="28" y="0"/>
                </a:cxn>
                <a:cxn ang="0">
                  <a:pos x="24" y="0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1" y="7"/>
                </a:cxn>
                <a:cxn ang="0">
                  <a:pos x="9" y="9"/>
                </a:cxn>
                <a:cxn ang="0">
                  <a:pos x="5" y="13"/>
                </a:cxn>
                <a:cxn ang="0">
                  <a:pos x="3" y="17"/>
                </a:cxn>
                <a:cxn ang="0">
                  <a:pos x="2" y="21"/>
                </a:cxn>
                <a:cxn ang="0">
                  <a:pos x="0" y="24"/>
                </a:cxn>
                <a:cxn ang="0">
                  <a:pos x="0" y="28"/>
                </a:cxn>
                <a:cxn ang="0">
                  <a:pos x="0" y="33"/>
                </a:cxn>
                <a:cxn ang="0">
                  <a:pos x="2" y="36"/>
                </a:cxn>
                <a:cxn ang="0">
                  <a:pos x="4" y="40"/>
                </a:cxn>
                <a:cxn ang="0">
                  <a:pos x="5" y="43"/>
                </a:cxn>
                <a:cxn ang="0">
                  <a:pos x="9" y="46"/>
                </a:cxn>
                <a:cxn ang="0">
                  <a:pos x="11" y="49"/>
                </a:cxn>
                <a:cxn ang="0">
                  <a:pos x="13" y="51"/>
                </a:cxn>
                <a:cxn ang="0">
                  <a:pos x="17" y="52"/>
                </a:cxn>
                <a:cxn ang="0">
                  <a:pos x="20" y="54"/>
                </a:cxn>
                <a:cxn ang="0">
                  <a:pos x="25" y="55"/>
                </a:cxn>
                <a:cxn ang="0">
                  <a:pos x="29" y="56"/>
                </a:cxn>
                <a:cxn ang="0">
                  <a:pos x="33" y="56"/>
                </a:cxn>
                <a:cxn ang="0">
                  <a:pos x="37" y="55"/>
                </a:cxn>
                <a:cxn ang="0">
                  <a:pos x="42" y="55"/>
                </a:cxn>
                <a:cxn ang="0">
                  <a:pos x="47" y="53"/>
                </a:cxn>
                <a:cxn ang="0">
                  <a:pos x="50" y="51"/>
                </a:cxn>
                <a:cxn ang="0">
                  <a:pos x="55" y="49"/>
                </a:cxn>
                <a:cxn ang="0">
                  <a:pos x="57" y="46"/>
                </a:cxn>
                <a:cxn ang="0">
                  <a:pos x="60" y="42"/>
                </a:cxn>
                <a:cxn ang="0">
                  <a:pos x="62" y="39"/>
                </a:cxn>
                <a:cxn ang="0">
                  <a:pos x="63" y="36"/>
                </a:cxn>
                <a:cxn ang="0">
                  <a:pos x="64" y="31"/>
                </a:cxn>
                <a:cxn ang="0">
                  <a:pos x="64" y="28"/>
                </a:cxn>
              </a:cxnLst>
              <a:rect l="0" t="0" r="r" b="b"/>
              <a:pathLst>
                <a:path w="64" h="56">
                  <a:moveTo>
                    <a:pt x="64" y="28"/>
                  </a:moveTo>
                  <a:lnTo>
                    <a:pt x="64" y="23"/>
                  </a:lnTo>
                  <a:lnTo>
                    <a:pt x="63" y="20"/>
                  </a:lnTo>
                  <a:lnTo>
                    <a:pt x="62" y="15"/>
                  </a:lnTo>
                  <a:lnTo>
                    <a:pt x="59" y="12"/>
                  </a:lnTo>
                  <a:lnTo>
                    <a:pt x="56" y="9"/>
                  </a:lnTo>
                  <a:lnTo>
                    <a:pt x="54" y="7"/>
                  </a:lnTo>
                  <a:lnTo>
                    <a:pt x="50" y="5"/>
                  </a:lnTo>
                  <a:lnTo>
                    <a:pt x="48" y="3"/>
                  </a:lnTo>
                  <a:lnTo>
                    <a:pt x="43" y="2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1" y="7"/>
                  </a:lnTo>
                  <a:lnTo>
                    <a:pt x="9" y="9"/>
                  </a:lnTo>
                  <a:lnTo>
                    <a:pt x="5" y="13"/>
                  </a:lnTo>
                  <a:lnTo>
                    <a:pt x="3" y="17"/>
                  </a:lnTo>
                  <a:lnTo>
                    <a:pt x="2" y="21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2" y="36"/>
                  </a:lnTo>
                  <a:lnTo>
                    <a:pt x="4" y="40"/>
                  </a:lnTo>
                  <a:lnTo>
                    <a:pt x="5" y="43"/>
                  </a:lnTo>
                  <a:lnTo>
                    <a:pt x="9" y="46"/>
                  </a:lnTo>
                  <a:lnTo>
                    <a:pt x="11" y="49"/>
                  </a:lnTo>
                  <a:lnTo>
                    <a:pt x="13" y="51"/>
                  </a:lnTo>
                  <a:lnTo>
                    <a:pt x="17" y="52"/>
                  </a:lnTo>
                  <a:lnTo>
                    <a:pt x="20" y="54"/>
                  </a:lnTo>
                  <a:lnTo>
                    <a:pt x="25" y="55"/>
                  </a:lnTo>
                  <a:lnTo>
                    <a:pt x="29" y="56"/>
                  </a:lnTo>
                  <a:lnTo>
                    <a:pt x="33" y="56"/>
                  </a:lnTo>
                  <a:lnTo>
                    <a:pt x="37" y="55"/>
                  </a:lnTo>
                  <a:lnTo>
                    <a:pt x="42" y="55"/>
                  </a:lnTo>
                  <a:lnTo>
                    <a:pt x="47" y="53"/>
                  </a:lnTo>
                  <a:lnTo>
                    <a:pt x="50" y="51"/>
                  </a:lnTo>
                  <a:lnTo>
                    <a:pt x="55" y="49"/>
                  </a:lnTo>
                  <a:lnTo>
                    <a:pt x="57" y="46"/>
                  </a:lnTo>
                  <a:lnTo>
                    <a:pt x="60" y="42"/>
                  </a:lnTo>
                  <a:lnTo>
                    <a:pt x="62" y="39"/>
                  </a:lnTo>
                  <a:lnTo>
                    <a:pt x="63" y="36"/>
                  </a:lnTo>
                  <a:lnTo>
                    <a:pt x="64" y="31"/>
                  </a:lnTo>
                  <a:lnTo>
                    <a:pt x="64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7541" name="Rectangle 1077"/>
            <p:cNvSpPr>
              <a:spLocks noChangeArrowheads="1"/>
            </p:cNvSpPr>
            <p:nvPr/>
          </p:nvSpPr>
          <p:spPr bwMode="auto">
            <a:xfrm>
              <a:off x="5044006" y="2443163"/>
              <a:ext cx="952185" cy="274434"/>
            </a:xfrm>
            <a:prstGeom prst="rect">
              <a:avLst/>
            </a:prstGeom>
            <a:solidFill>
              <a:srgbClr val="FCFEB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zh-CN" altLang="en-US" sz="1200">
                  <a:solidFill>
                    <a:srgbClr val="000000"/>
                  </a:solidFill>
                  <a:latin typeface="Arial" charset="0"/>
                </a:rPr>
                <a:t>列表和编码</a:t>
              </a:r>
            </a:p>
          </p:txBody>
        </p:sp>
        <p:graphicFrame>
          <p:nvGraphicFramePr>
            <p:cNvPr id="447542" name="Object 107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869569" y="2674939"/>
            <a:ext cx="452949" cy="471487"/>
          </p:xfrm>
          <a:graphic>
            <a:graphicData uri="http://schemas.openxmlformats.org/presentationml/2006/ole">
              <p:oleObj spid="_x0000_s46114" name="ClipArt" r:id="rId5" imgW="488840" imgH="469856" progId="">
                <p:embed/>
              </p:oleObj>
            </a:graphicData>
          </a:graphic>
        </p:graphicFrame>
        <p:sp>
          <p:nvSpPr>
            <p:cNvPr id="447543" name="Rectangle 1079"/>
            <p:cNvSpPr>
              <a:spLocks noChangeArrowheads="1"/>
            </p:cNvSpPr>
            <p:nvPr/>
          </p:nvSpPr>
          <p:spPr bwMode="auto">
            <a:xfrm>
              <a:off x="5580509" y="3298825"/>
              <a:ext cx="764634" cy="5206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>
                <a:buFont typeface="Wingdings" pitchFamily="2" charset="2"/>
                <a:buChar char="$"/>
              </a:pPr>
              <a:r>
                <a:rPr lang="zh-CN" altLang="en-US" sz="2800" i="1">
                  <a:solidFill>
                    <a:schemeClr val="tx1"/>
                  </a:solidFill>
                  <a:latin typeface="Arial" charset="0"/>
                </a:rPr>
                <a:t> </a:t>
              </a:r>
            </a:p>
          </p:txBody>
        </p:sp>
        <p:sp>
          <p:nvSpPr>
            <p:cNvPr id="447546" name="Rectangle 1082"/>
            <p:cNvSpPr>
              <a:spLocks noChangeArrowheads="1"/>
            </p:cNvSpPr>
            <p:nvPr/>
          </p:nvSpPr>
          <p:spPr bwMode="auto">
            <a:xfrm>
              <a:off x="5397277" y="3857625"/>
              <a:ext cx="1317669" cy="305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zh-CN" altLang="en-US" sz="1400" i="1">
                  <a:latin typeface="Arial" charset="0"/>
                </a:rPr>
                <a:t>( 交差阅读, ...)</a:t>
              </a:r>
            </a:p>
          </p:txBody>
        </p:sp>
        <p:sp>
          <p:nvSpPr>
            <p:cNvPr id="447547" name="Arc 1083"/>
            <p:cNvSpPr>
              <a:spLocks/>
            </p:cNvSpPr>
            <p:nvPr/>
          </p:nvSpPr>
          <p:spPr bwMode="auto">
            <a:xfrm>
              <a:off x="4985372" y="865189"/>
              <a:ext cx="2090308" cy="2587625"/>
            </a:xfrm>
            <a:custGeom>
              <a:avLst/>
              <a:gdLst>
                <a:gd name="G0" fmla="+- 9042 0 0"/>
                <a:gd name="G1" fmla="+- 21600 0 0"/>
                <a:gd name="G2" fmla="+- 21600 0 0"/>
                <a:gd name="T0" fmla="*/ 0 w 30642"/>
                <a:gd name="T1" fmla="*/ 1983 h 21600"/>
                <a:gd name="T2" fmla="*/ 30642 w 30642"/>
                <a:gd name="T3" fmla="*/ 21600 h 21600"/>
                <a:gd name="T4" fmla="*/ 9042 w 3064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642" h="21600" fill="none" extrusionOk="0">
                  <a:moveTo>
                    <a:pt x="0" y="1983"/>
                  </a:moveTo>
                  <a:cubicBezTo>
                    <a:pt x="2835" y="676"/>
                    <a:pt x="5920" y="-1"/>
                    <a:pt x="9042" y="0"/>
                  </a:cubicBezTo>
                  <a:cubicBezTo>
                    <a:pt x="20971" y="0"/>
                    <a:pt x="30642" y="9670"/>
                    <a:pt x="30642" y="21600"/>
                  </a:cubicBezTo>
                </a:path>
                <a:path w="30642" h="21600" stroke="0" extrusionOk="0">
                  <a:moveTo>
                    <a:pt x="0" y="1983"/>
                  </a:moveTo>
                  <a:cubicBezTo>
                    <a:pt x="2835" y="676"/>
                    <a:pt x="5920" y="-1"/>
                    <a:pt x="9042" y="0"/>
                  </a:cubicBezTo>
                  <a:cubicBezTo>
                    <a:pt x="20971" y="0"/>
                    <a:pt x="30642" y="9670"/>
                    <a:pt x="30642" y="21600"/>
                  </a:cubicBezTo>
                  <a:lnTo>
                    <a:pt x="9042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48" name="Rectangle 1084"/>
            <p:cNvSpPr>
              <a:spLocks noChangeArrowheads="1"/>
            </p:cNvSpPr>
            <p:nvPr/>
          </p:nvSpPr>
          <p:spPr bwMode="auto">
            <a:xfrm>
              <a:off x="5593701" y="1217613"/>
              <a:ext cx="695704" cy="24365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zh-CN" altLang="en-US" sz="1000">
                  <a:solidFill>
                    <a:srgbClr val="000000"/>
                  </a:solidFill>
                  <a:latin typeface="Arial" charset="0"/>
                </a:rPr>
                <a:t>反复纠正</a:t>
              </a:r>
            </a:p>
          </p:txBody>
        </p:sp>
        <p:grpSp>
          <p:nvGrpSpPr>
            <p:cNvPr id="8" name="Group 1085"/>
            <p:cNvGrpSpPr>
              <a:grpSpLocks/>
            </p:cNvGrpSpPr>
            <p:nvPr/>
          </p:nvGrpSpPr>
          <p:grpSpPr bwMode="auto">
            <a:xfrm>
              <a:off x="719735" y="1655763"/>
              <a:ext cx="719734" cy="760412"/>
              <a:chOff x="482" y="1022"/>
              <a:chExt cx="491" cy="479"/>
            </a:xfrm>
          </p:grpSpPr>
          <p:sp>
            <p:nvSpPr>
              <p:cNvPr id="447550" name="Rectangle 1086"/>
              <p:cNvSpPr>
                <a:spLocks noChangeArrowheads="1"/>
              </p:cNvSpPr>
              <p:nvPr/>
            </p:nvSpPr>
            <p:spPr bwMode="auto">
              <a:xfrm>
                <a:off x="535" y="1028"/>
                <a:ext cx="438" cy="434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51" name="Rectangle 1087"/>
              <p:cNvSpPr>
                <a:spLocks noChangeArrowheads="1"/>
              </p:cNvSpPr>
              <p:nvPr/>
            </p:nvSpPr>
            <p:spPr bwMode="auto">
              <a:xfrm>
                <a:off x="511" y="1039"/>
                <a:ext cx="451" cy="440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52" name="Rectangle 1088"/>
              <p:cNvSpPr>
                <a:spLocks noChangeArrowheads="1"/>
              </p:cNvSpPr>
              <p:nvPr/>
            </p:nvSpPr>
            <p:spPr bwMode="auto">
              <a:xfrm>
                <a:off x="495" y="1052"/>
                <a:ext cx="451" cy="441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53" name="Rectangle 1089"/>
              <p:cNvSpPr>
                <a:spLocks noChangeArrowheads="1"/>
              </p:cNvSpPr>
              <p:nvPr/>
            </p:nvSpPr>
            <p:spPr bwMode="auto">
              <a:xfrm>
                <a:off x="482" y="1069"/>
                <a:ext cx="439" cy="432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54" name="Arc 1090"/>
              <p:cNvSpPr>
                <a:spLocks/>
              </p:cNvSpPr>
              <p:nvPr/>
            </p:nvSpPr>
            <p:spPr bwMode="auto">
              <a:xfrm>
                <a:off x="491" y="1022"/>
                <a:ext cx="46" cy="49"/>
              </a:xfrm>
              <a:custGeom>
                <a:avLst/>
                <a:gdLst>
                  <a:gd name="G0" fmla="+- 21596 0 0"/>
                  <a:gd name="G1" fmla="+- 21595 0 0"/>
                  <a:gd name="G2" fmla="+- 21600 0 0"/>
                  <a:gd name="T0" fmla="*/ 0 w 21596"/>
                  <a:gd name="T1" fmla="*/ 21154 h 21595"/>
                  <a:gd name="T2" fmla="*/ 21127 w 21596"/>
                  <a:gd name="T3" fmla="*/ 0 h 21595"/>
                  <a:gd name="T4" fmla="*/ 21596 w 21596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6" h="21595" fill="none" extrusionOk="0">
                    <a:moveTo>
                      <a:pt x="0" y="21154"/>
                    </a:moveTo>
                    <a:cubicBezTo>
                      <a:pt x="236" y="9580"/>
                      <a:pt x="9554" y="251"/>
                      <a:pt x="21127" y="0"/>
                    </a:cubicBezTo>
                  </a:path>
                  <a:path w="21596" h="21595" stroke="0" extrusionOk="0">
                    <a:moveTo>
                      <a:pt x="0" y="21154"/>
                    </a:moveTo>
                    <a:cubicBezTo>
                      <a:pt x="236" y="9580"/>
                      <a:pt x="9554" y="251"/>
                      <a:pt x="21127" y="0"/>
                    </a:cubicBezTo>
                    <a:lnTo>
                      <a:pt x="21596" y="21595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55" name="Line 1091"/>
              <p:cNvSpPr>
                <a:spLocks noChangeShapeType="1"/>
              </p:cNvSpPr>
              <p:nvPr/>
            </p:nvSpPr>
            <p:spPr bwMode="auto">
              <a:xfrm>
                <a:off x="518" y="1481"/>
                <a:ext cx="6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56" name="Rectangle 1092"/>
              <p:cNvSpPr>
                <a:spLocks noChangeArrowheads="1"/>
              </p:cNvSpPr>
              <p:nvPr/>
            </p:nvSpPr>
            <p:spPr bwMode="auto">
              <a:xfrm>
                <a:off x="524" y="1131"/>
                <a:ext cx="357" cy="103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57" name="Line 1093"/>
              <p:cNvSpPr>
                <a:spLocks noChangeShapeType="1"/>
              </p:cNvSpPr>
              <p:nvPr/>
            </p:nvSpPr>
            <p:spPr bwMode="auto">
              <a:xfrm>
                <a:off x="512" y="1462"/>
                <a:ext cx="6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58" name="Line 1094"/>
              <p:cNvSpPr>
                <a:spLocks noChangeShapeType="1"/>
              </p:cNvSpPr>
              <p:nvPr/>
            </p:nvSpPr>
            <p:spPr bwMode="auto">
              <a:xfrm>
                <a:off x="819" y="1099"/>
                <a:ext cx="5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Group 1095"/>
            <p:cNvGrpSpPr>
              <a:grpSpLocks/>
            </p:cNvGrpSpPr>
            <p:nvPr/>
          </p:nvGrpSpPr>
          <p:grpSpPr bwMode="auto">
            <a:xfrm>
              <a:off x="496926" y="1731963"/>
              <a:ext cx="716802" cy="760412"/>
              <a:chOff x="330" y="1070"/>
              <a:chExt cx="489" cy="479"/>
            </a:xfrm>
          </p:grpSpPr>
          <p:sp>
            <p:nvSpPr>
              <p:cNvPr id="447560" name="Rectangle 1096"/>
              <p:cNvSpPr>
                <a:spLocks noChangeArrowheads="1"/>
              </p:cNvSpPr>
              <p:nvPr/>
            </p:nvSpPr>
            <p:spPr bwMode="auto">
              <a:xfrm>
                <a:off x="383" y="1076"/>
                <a:ext cx="436" cy="434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61" name="Rectangle 1097"/>
              <p:cNvSpPr>
                <a:spLocks noChangeArrowheads="1"/>
              </p:cNvSpPr>
              <p:nvPr/>
            </p:nvSpPr>
            <p:spPr bwMode="auto">
              <a:xfrm>
                <a:off x="358" y="1087"/>
                <a:ext cx="450" cy="440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62" name="Rectangle 1098"/>
              <p:cNvSpPr>
                <a:spLocks noChangeArrowheads="1"/>
              </p:cNvSpPr>
              <p:nvPr/>
            </p:nvSpPr>
            <p:spPr bwMode="auto">
              <a:xfrm>
                <a:off x="342" y="1100"/>
                <a:ext cx="450" cy="441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63" name="Rectangle 1099"/>
              <p:cNvSpPr>
                <a:spLocks noChangeArrowheads="1"/>
              </p:cNvSpPr>
              <p:nvPr/>
            </p:nvSpPr>
            <p:spPr bwMode="auto">
              <a:xfrm>
                <a:off x="330" y="1117"/>
                <a:ext cx="437" cy="432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64" name="Arc 1100"/>
              <p:cNvSpPr>
                <a:spLocks/>
              </p:cNvSpPr>
              <p:nvPr/>
            </p:nvSpPr>
            <p:spPr bwMode="auto">
              <a:xfrm>
                <a:off x="338" y="1070"/>
                <a:ext cx="46" cy="49"/>
              </a:xfrm>
              <a:custGeom>
                <a:avLst/>
                <a:gdLst>
                  <a:gd name="G0" fmla="+- 21596 0 0"/>
                  <a:gd name="G1" fmla="+- 21595 0 0"/>
                  <a:gd name="G2" fmla="+- 21600 0 0"/>
                  <a:gd name="T0" fmla="*/ 0 w 21596"/>
                  <a:gd name="T1" fmla="*/ 21154 h 21595"/>
                  <a:gd name="T2" fmla="*/ 21127 w 21596"/>
                  <a:gd name="T3" fmla="*/ 0 h 21595"/>
                  <a:gd name="T4" fmla="*/ 21596 w 21596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6" h="21595" fill="none" extrusionOk="0">
                    <a:moveTo>
                      <a:pt x="0" y="21154"/>
                    </a:moveTo>
                    <a:cubicBezTo>
                      <a:pt x="236" y="9580"/>
                      <a:pt x="9554" y="251"/>
                      <a:pt x="21127" y="0"/>
                    </a:cubicBezTo>
                  </a:path>
                  <a:path w="21596" h="21595" stroke="0" extrusionOk="0">
                    <a:moveTo>
                      <a:pt x="0" y="21154"/>
                    </a:moveTo>
                    <a:cubicBezTo>
                      <a:pt x="236" y="9580"/>
                      <a:pt x="9554" y="251"/>
                      <a:pt x="21127" y="0"/>
                    </a:cubicBezTo>
                    <a:lnTo>
                      <a:pt x="21596" y="21595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65" name="Line 1101"/>
              <p:cNvSpPr>
                <a:spLocks noChangeShapeType="1"/>
              </p:cNvSpPr>
              <p:nvPr/>
            </p:nvSpPr>
            <p:spPr bwMode="auto">
              <a:xfrm>
                <a:off x="365" y="1529"/>
                <a:ext cx="6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66" name="Rectangle 1102"/>
              <p:cNvSpPr>
                <a:spLocks noChangeArrowheads="1"/>
              </p:cNvSpPr>
              <p:nvPr/>
            </p:nvSpPr>
            <p:spPr bwMode="auto">
              <a:xfrm>
                <a:off x="371" y="1179"/>
                <a:ext cx="356" cy="103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67" name="Line 1103"/>
              <p:cNvSpPr>
                <a:spLocks noChangeShapeType="1"/>
              </p:cNvSpPr>
              <p:nvPr/>
            </p:nvSpPr>
            <p:spPr bwMode="auto">
              <a:xfrm>
                <a:off x="359" y="1510"/>
                <a:ext cx="6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68" name="Line 1104"/>
              <p:cNvSpPr>
                <a:spLocks noChangeShapeType="1"/>
              </p:cNvSpPr>
              <p:nvPr/>
            </p:nvSpPr>
            <p:spPr bwMode="auto">
              <a:xfrm>
                <a:off x="665" y="1147"/>
                <a:ext cx="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7569" name="Rectangle 1105"/>
            <p:cNvSpPr>
              <a:spLocks noChangeArrowheads="1"/>
            </p:cNvSpPr>
            <p:nvPr/>
          </p:nvSpPr>
          <p:spPr bwMode="auto">
            <a:xfrm>
              <a:off x="577547" y="1852613"/>
              <a:ext cx="558491" cy="520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SDD</a:t>
              </a:r>
            </a:p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IDD</a:t>
              </a:r>
            </a:p>
          </p:txBody>
        </p:sp>
        <p:sp>
          <p:nvSpPr>
            <p:cNvPr id="447570" name="AutoShape 1106"/>
            <p:cNvSpPr>
              <a:spLocks noChangeArrowheads="1"/>
            </p:cNvSpPr>
            <p:nvPr/>
          </p:nvSpPr>
          <p:spPr bwMode="auto">
            <a:xfrm>
              <a:off x="2491953" y="2005013"/>
              <a:ext cx="1389630" cy="1108849"/>
            </a:xfrm>
            <a:prstGeom prst="can">
              <a:avLst>
                <a:gd name="adj" fmla="val 17194"/>
              </a:avLst>
            </a:prstGeom>
            <a:solidFill>
              <a:srgbClr val="CCFFCC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endParaRPr lang="zh-CN" altLang="en-US" sz="16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  <a:p>
              <a:pPr algn="ctr"/>
              <a:r>
                <a:rPr lang="zh-CN" altLang="en-US" sz="16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工作空间</a:t>
              </a:r>
            </a:p>
            <a:p>
              <a:pPr algn="ctr"/>
              <a:endParaRPr lang="zh-CN" altLang="en-US" sz="16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  <p:sp>
          <p:nvSpPr>
            <p:cNvPr id="447571" name="Line 1107"/>
            <p:cNvSpPr>
              <a:spLocks noChangeShapeType="1"/>
            </p:cNvSpPr>
            <p:nvPr/>
          </p:nvSpPr>
          <p:spPr bwMode="auto">
            <a:xfrm>
              <a:off x="3856664" y="1427163"/>
              <a:ext cx="1465" cy="628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72" name="Rectangle 1108"/>
            <p:cNvSpPr>
              <a:spLocks noChangeArrowheads="1"/>
            </p:cNvSpPr>
            <p:nvPr/>
          </p:nvSpPr>
          <p:spPr bwMode="auto">
            <a:xfrm>
              <a:off x="3865459" y="1590676"/>
              <a:ext cx="6139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600">
                  <a:solidFill>
                    <a:srgbClr val="BC37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CSU</a:t>
              </a:r>
            </a:p>
          </p:txBody>
        </p:sp>
        <p:grpSp>
          <p:nvGrpSpPr>
            <p:cNvPr id="10" name="Group 1109"/>
            <p:cNvGrpSpPr>
              <a:grpSpLocks/>
            </p:cNvGrpSpPr>
            <p:nvPr/>
          </p:nvGrpSpPr>
          <p:grpSpPr bwMode="auto">
            <a:xfrm>
              <a:off x="3361205" y="3327401"/>
              <a:ext cx="1018768" cy="1279525"/>
              <a:chOff x="2284" y="2075"/>
              <a:chExt cx="695" cy="806"/>
            </a:xfrm>
          </p:grpSpPr>
          <p:grpSp>
            <p:nvGrpSpPr>
              <p:cNvPr id="11" name="Group 1110"/>
              <p:cNvGrpSpPr>
                <a:grpSpLocks/>
              </p:cNvGrpSpPr>
              <p:nvPr/>
            </p:nvGrpSpPr>
            <p:grpSpPr bwMode="auto">
              <a:xfrm>
                <a:off x="2341" y="2075"/>
                <a:ext cx="638" cy="753"/>
                <a:chOff x="2341" y="2075"/>
                <a:chExt cx="638" cy="753"/>
              </a:xfrm>
            </p:grpSpPr>
            <p:sp>
              <p:nvSpPr>
                <p:cNvPr id="447575" name="Rectangle 1111"/>
                <p:cNvSpPr>
                  <a:spLocks noChangeArrowheads="1"/>
                </p:cNvSpPr>
                <p:nvPr/>
              </p:nvSpPr>
              <p:spPr bwMode="auto">
                <a:xfrm>
                  <a:off x="2341" y="2075"/>
                  <a:ext cx="626" cy="753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7576" name="Rectangle 1112"/>
                <p:cNvSpPr>
                  <a:spLocks noChangeArrowheads="1"/>
                </p:cNvSpPr>
                <p:nvPr/>
              </p:nvSpPr>
              <p:spPr bwMode="auto">
                <a:xfrm>
                  <a:off x="2858" y="2760"/>
                  <a:ext cx="107" cy="6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7577" name="Line 1113"/>
                <p:cNvSpPr>
                  <a:spLocks noChangeShapeType="1"/>
                </p:cNvSpPr>
                <p:nvPr/>
              </p:nvSpPr>
              <p:spPr bwMode="auto">
                <a:xfrm flipH="1">
                  <a:off x="2838" y="2777"/>
                  <a:ext cx="141" cy="34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114"/>
              <p:cNvGrpSpPr>
                <a:grpSpLocks/>
              </p:cNvGrpSpPr>
              <p:nvPr/>
            </p:nvGrpSpPr>
            <p:grpSpPr bwMode="auto">
              <a:xfrm>
                <a:off x="2284" y="2128"/>
                <a:ext cx="639" cy="753"/>
                <a:chOff x="2284" y="2128"/>
                <a:chExt cx="639" cy="753"/>
              </a:xfrm>
            </p:grpSpPr>
            <p:sp>
              <p:nvSpPr>
                <p:cNvPr id="447579" name="Rectangle 1115"/>
                <p:cNvSpPr>
                  <a:spLocks noChangeArrowheads="1"/>
                </p:cNvSpPr>
                <p:nvPr/>
              </p:nvSpPr>
              <p:spPr bwMode="auto">
                <a:xfrm>
                  <a:off x="2284" y="2128"/>
                  <a:ext cx="626" cy="753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7580" name="Rectangle 1116"/>
                <p:cNvSpPr>
                  <a:spLocks noChangeArrowheads="1"/>
                </p:cNvSpPr>
                <p:nvPr/>
              </p:nvSpPr>
              <p:spPr bwMode="auto">
                <a:xfrm>
                  <a:off x="2801" y="2813"/>
                  <a:ext cx="106" cy="61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7581" name="Line 1117"/>
                <p:cNvSpPr>
                  <a:spLocks noChangeShapeType="1"/>
                </p:cNvSpPr>
                <p:nvPr/>
              </p:nvSpPr>
              <p:spPr bwMode="auto">
                <a:xfrm flipH="1">
                  <a:off x="2782" y="2830"/>
                  <a:ext cx="141" cy="34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47582" name="Rectangle 1118"/>
              <p:cNvSpPr>
                <a:spLocks noChangeArrowheads="1"/>
              </p:cNvSpPr>
              <p:nvPr/>
            </p:nvSpPr>
            <p:spPr bwMode="auto">
              <a:xfrm>
                <a:off x="2298" y="2163"/>
                <a:ext cx="545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zh-CN" altLang="en-US" sz="1200">
                    <a:solidFill>
                      <a:schemeClr val="tx1"/>
                    </a:solidFill>
                    <a:latin typeface="Arial" charset="0"/>
                  </a:rPr>
                  <a:t>编码标准</a:t>
                </a:r>
              </a:p>
            </p:txBody>
          </p:sp>
          <p:sp>
            <p:nvSpPr>
              <p:cNvPr id="447583" name="Line 1119"/>
              <p:cNvSpPr>
                <a:spLocks noChangeShapeType="1"/>
              </p:cNvSpPr>
              <p:nvPr/>
            </p:nvSpPr>
            <p:spPr bwMode="auto">
              <a:xfrm>
                <a:off x="2409" y="2446"/>
                <a:ext cx="3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84" name="Line 1120"/>
              <p:cNvSpPr>
                <a:spLocks noChangeShapeType="1"/>
              </p:cNvSpPr>
              <p:nvPr/>
            </p:nvSpPr>
            <p:spPr bwMode="auto">
              <a:xfrm>
                <a:off x="2406" y="2493"/>
                <a:ext cx="3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85" name="Line 1121"/>
              <p:cNvSpPr>
                <a:spLocks noChangeShapeType="1"/>
              </p:cNvSpPr>
              <p:nvPr/>
            </p:nvSpPr>
            <p:spPr bwMode="auto">
              <a:xfrm>
                <a:off x="2411" y="2541"/>
                <a:ext cx="3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86" name="Line 1122"/>
              <p:cNvSpPr>
                <a:spLocks noChangeShapeType="1"/>
              </p:cNvSpPr>
              <p:nvPr/>
            </p:nvSpPr>
            <p:spPr bwMode="auto">
              <a:xfrm>
                <a:off x="2409" y="2596"/>
                <a:ext cx="3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87" name="Line 1123"/>
              <p:cNvSpPr>
                <a:spLocks noChangeShapeType="1"/>
              </p:cNvSpPr>
              <p:nvPr/>
            </p:nvSpPr>
            <p:spPr bwMode="auto">
              <a:xfrm>
                <a:off x="2406" y="2644"/>
                <a:ext cx="3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88" name="Line 1124"/>
              <p:cNvSpPr>
                <a:spLocks noChangeShapeType="1"/>
              </p:cNvSpPr>
              <p:nvPr/>
            </p:nvSpPr>
            <p:spPr bwMode="auto">
              <a:xfrm>
                <a:off x="2411" y="2708"/>
                <a:ext cx="3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7589" name="Line 1125"/>
              <p:cNvSpPr>
                <a:spLocks noChangeShapeType="1"/>
              </p:cNvSpPr>
              <p:nvPr/>
            </p:nvSpPr>
            <p:spPr bwMode="auto">
              <a:xfrm>
                <a:off x="2409" y="2755"/>
                <a:ext cx="3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7590" name="Line 1126"/>
            <p:cNvSpPr>
              <a:spLocks noChangeShapeType="1"/>
            </p:cNvSpPr>
            <p:nvPr/>
          </p:nvSpPr>
          <p:spPr bwMode="auto">
            <a:xfrm flipV="1">
              <a:off x="4469391" y="3721100"/>
              <a:ext cx="1005576" cy="2095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91" name="Line 1127"/>
            <p:cNvSpPr>
              <a:spLocks noChangeShapeType="1"/>
            </p:cNvSpPr>
            <p:nvPr/>
          </p:nvSpPr>
          <p:spPr bwMode="auto">
            <a:xfrm>
              <a:off x="7448008" y="3508376"/>
              <a:ext cx="1465" cy="80486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92" name="Rectangle 1128"/>
            <p:cNvSpPr>
              <a:spLocks noChangeArrowheads="1"/>
            </p:cNvSpPr>
            <p:nvPr/>
          </p:nvSpPr>
          <p:spPr bwMode="auto">
            <a:xfrm>
              <a:off x="7465597" y="4319588"/>
              <a:ext cx="1311939" cy="335989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000099"/>
                  </a:solidFill>
                  <a:latin typeface="Arial" charset="0"/>
                </a:rPr>
                <a:t>档案文件</a:t>
              </a:r>
            </a:p>
          </p:txBody>
        </p:sp>
        <p:sp>
          <p:nvSpPr>
            <p:cNvPr id="447593" name="AutoShape 1129"/>
            <p:cNvSpPr>
              <a:spLocks noChangeArrowheads="1"/>
            </p:cNvSpPr>
            <p:nvPr/>
          </p:nvSpPr>
          <p:spPr bwMode="auto">
            <a:xfrm>
              <a:off x="7370316" y="5005388"/>
              <a:ext cx="1208665" cy="1060777"/>
            </a:xfrm>
            <a:prstGeom prst="can">
              <a:avLst>
                <a:gd name="adj" fmla="val 14926"/>
              </a:avLst>
            </a:prstGeom>
            <a:solidFill>
              <a:srgbClr val="CCFFCC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endParaRPr lang="zh-CN" alt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  <a:p>
              <a:r>
                <a:rPr lang="zh-CN" altLang="en-US" sz="1600">
                  <a:solidFill>
                    <a:srgbClr val="006600"/>
                  </a:solidFill>
                  <a:latin typeface="Arial" charset="0"/>
                </a:rPr>
                <a:t>正式的空间</a:t>
              </a:r>
            </a:p>
            <a:p>
              <a:endParaRPr lang="zh-CN" alt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  <p:sp>
          <p:nvSpPr>
            <p:cNvPr id="447594" name="Rectangle 1130"/>
            <p:cNvSpPr>
              <a:spLocks noChangeArrowheads="1"/>
            </p:cNvSpPr>
            <p:nvPr/>
          </p:nvSpPr>
          <p:spPr bwMode="auto">
            <a:xfrm>
              <a:off x="7494915" y="3605214"/>
              <a:ext cx="1082028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600">
                  <a:solidFill>
                    <a:srgbClr val="BC37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CSU</a:t>
              </a: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通过</a:t>
              </a:r>
            </a:p>
          </p:txBody>
        </p:sp>
        <p:sp>
          <p:nvSpPr>
            <p:cNvPr id="447595" name="Line 1131"/>
            <p:cNvSpPr>
              <a:spLocks noChangeShapeType="1"/>
            </p:cNvSpPr>
            <p:nvPr/>
          </p:nvSpPr>
          <p:spPr bwMode="auto">
            <a:xfrm>
              <a:off x="8795127" y="4608513"/>
              <a:ext cx="1466" cy="469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96" name="Rectangle 1132"/>
            <p:cNvSpPr>
              <a:spLocks noChangeArrowheads="1"/>
            </p:cNvSpPr>
            <p:nvPr/>
          </p:nvSpPr>
          <p:spPr bwMode="auto">
            <a:xfrm>
              <a:off x="7730917" y="4700589"/>
              <a:ext cx="6139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600">
                  <a:solidFill>
                    <a:srgbClr val="BC37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CSU</a:t>
              </a:r>
            </a:p>
          </p:txBody>
        </p:sp>
        <p:sp>
          <p:nvSpPr>
            <p:cNvPr id="447597" name="Rectangle 1133"/>
            <p:cNvSpPr>
              <a:spLocks noChangeArrowheads="1"/>
            </p:cNvSpPr>
            <p:nvPr/>
          </p:nvSpPr>
          <p:spPr bwMode="auto">
            <a:xfrm>
              <a:off x="6732670" y="730251"/>
              <a:ext cx="2377616" cy="828432"/>
            </a:xfrm>
            <a:prstGeom prst="rect">
              <a:avLst/>
            </a:prstGeom>
            <a:solidFill>
              <a:srgbClr val="FF4D68"/>
            </a:solidFill>
            <a:ln w="25400">
              <a:solidFill>
                <a:srgbClr val="FAFD00"/>
              </a:solidFill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r>
                <a:rPr lang="zh-CN" altLang="en-US" sz="2400">
                  <a:solidFill>
                    <a:schemeClr val="tx1"/>
                  </a:solidFill>
                  <a:latin typeface="Arial" charset="0"/>
                </a:rPr>
                <a:t>对每一个 </a:t>
              </a:r>
              <a:r>
                <a:rPr lang="en-US" altLang="zh-CN" sz="2400">
                  <a:solidFill>
                    <a:schemeClr val="tx1"/>
                  </a:solidFill>
                  <a:latin typeface="Arial" charset="0"/>
                </a:rPr>
                <a:t>CSU ...</a:t>
              </a:r>
            </a:p>
          </p:txBody>
        </p:sp>
        <p:graphicFrame>
          <p:nvGraphicFramePr>
            <p:cNvPr id="447598" name="Object 113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965712" y="984251"/>
            <a:ext cx="1070074" cy="968375"/>
          </p:xfrm>
          <a:graphic>
            <a:graphicData uri="http://schemas.openxmlformats.org/presentationml/2006/ole">
              <p:oleObj spid="_x0000_s46115" name="ClipArt" r:id="rId6" imgW="1156867" imgH="966697" progId="">
                <p:embed/>
              </p:oleObj>
            </a:graphicData>
          </a:graphic>
        </p:graphicFrame>
        <p:sp>
          <p:nvSpPr>
            <p:cNvPr id="447599" name="AutoShape 1135"/>
            <p:cNvSpPr>
              <a:spLocks noChangeArrowheads="1"/>
            </p:cNvSpPr>
            <p:nvPr/>
          </p:nvSpPr>
          <p:spPr bwMode="auto">
            <a:xfrm rot="-1097619">
              <a:off x="1153628" y="1452564"/>
              <a:ext cx="894171" cy="204787"/>
            </a:xfrm>
            <a:prstGeom prst="rightArrow">
              <a:avLst>
                <a:gd name="adj1" fmla="val 50000"/>
                <a:gd name="adj2" fmla="val 11821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600" name="Rectangle 1136"/>
            <p:cNvSpPr>
              <a:spLocks noChangeArrowheads="1"/>
            </p:cNvSpPr>
            <p:nvPr/>
          </p:nvSpPr>
          <p:spPr bwMode="auto">
            <a:xfrm>
              <a:off x="7085941" y="2447926"/>
              <a:ext cx="1492397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600">
                  <a:solidFill>
                    <a:srgbClr val="BC37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CSU</a:t>
              </a: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没有通过</a:t>
              </a:r>
            </a:p>
          </p:txBody>
        </p:sp>
        <p:sp>
          <p:nvSpPr>
            <p:cNvPr id="447604" name="Arc 1140"/>
            <p:cNvSpPr>
              <a:spLocks/>
            </p:cNvSpPr>
            <p:nvPr/>
          </p:nvSpPr>
          <p:spPr bwMode="auto">
            <a:xfrm flipH="1">
              <a:off x="4441540" y="2387600"/>
              <a:ext cx="518912" cy="11557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3195"/>
                <a:gd name="T2" fmla="*/ 482 w 21600"/>
                <a:gd name="T3" fmla="*/ 43195 h 43195"/>
                <a:gd name="T4" fmla="*/ 0 w 21600"/>
                <a:gd name="T5" fmla="*/ 21600 h 43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319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341"/>
                    <a:pt x="12220" y="42932"/>
                    <a:pt x="481" y="43194"/>
                  </a:cubicBezTo>
                </a:path>
                <a:path w="21600" h="4319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341"/>
                    <a:pt x="12220" y="42932"/>
                    <a:pt x="481" y="4319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605" name="Line 1141"/>
            <p:cNvSpPr>
              <a:spLocks noChangeShapeType="1"/>
            </p:cNvSpPr>
            <p:nvPr/>
          </p:nvSpPr>
          <p:spPr bwMode="auto">
            <a:xfrm>
              <a:off x="4945793" y="3544888"/>
              <a:ext cx="504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软件开发工具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0" y="1558801"/>
            <a:ext cx="8750300" cy="4830124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1" dirty="0" smtClean="0"/>
              <a:t>Java</a:t>
            </a:r>
            <a:r>
              <a:rPr lang="zh-CN" altLang="en-US" sz="1600" b="1" dirty="0" smtClean="0"/>
              <a:t>开发工具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b="1" u="sng" dirty="0" err="1" smtClean="0"/>
              <a:t>MyEclipse</a:t>
            </a:r>
            <a:r>
              <a:rPr lang="en-US" altLang="zh-CN" sz="1600" b="1" u="sng" dirty="0" smtClean="0"/>
              <a:t> (</a:t>
            </a:r>
            <a:r>
              <a:rPr lang="en-US" altLang="zh-CN" sz="1600" b="1" u="sng" dirty="0" err="1" smtClean="0"/>
              <a:t>MyEclipse</a:t>
            </a:r>
            <a:r>
              <a:rPr lang="en-US" altLang="zh-CN" sz="1600" b="1" u="sng" dirty="0" smtClean="0"/>
              <a:t> Enterprise Workbench)</a:t>
            </a:r>
            <a:r>
              <a:rPr lang="zh-CN" altLang="en-US" sz="1600" b="1" u="sng" dirty="0" smtClean="0"/>
              <a:t>，</a:t>
            </a:r>
            <a:r>
              <a:rPr lang="zh-CN" altLang="en-US" sz="1600" dirty="0" smtClean="0"/>
              <a:t>是</a:t>
            </a:r>
            <a:r>
              <a:rPr lang="en-US" altLang="zh-CN" sz="1600" dirty="0" smtClean="0"/>
              <a:t>J2EE</a:t>
            </a:r>
            <a:r>
              <a:rPr lang="zh-CN" altLang="en-US" sz="1600" dirty="0" smtClean="0"/>
              <a:t>集成开发环境，包括编码、调试、测试和发布功能，支持</a:t>
            </a:r>
            <a:r>
              <a:rPr lang="en-US" altLang="zh-CN" sz="1600" dirty="0" smtClean="0"/>
              <a:t>JAVA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HTML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Struts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Spring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JSP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CSS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Javascript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SQL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Hibernate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b="1" u="sng" dirty="0" smtClean="0"/>
              <a:t>Eclipse</a:t>
            </a:r>
            <a:r>
              <a:rPr lang="zh-CN" altLang="en-US" sz="1600" dirty="0" smtClean="0"/>
              <a:t>，目前功能比较强大的</a:t>
            </a:r>
            <a:r>
              <a:rPr lang="en-US" altLang="zh-CN" sz="1600" dirty="0" smtClean="0"/>
              <a:t>JAVA IDE</a:t>
            </a:r>
            <a:r>
              <a:rPr lang="zh-CN" altLang="en-US" sz="1600" dirty="0" smtClean="0"/>
              <a:t>（集成开发环境），是一个集成开源工具的开放平台，</a:t>
            </a:r>
            <a:r>
              <a:rPr lang="en-US" altLang="zh-CN" sz="1600" dirty="0" smtClean="0"/>
              <a:t>Eclipse </a:t>
            </a:r>
            <a:r>
              <a:rPr lang="zh-CN" altLang="en-US" sz="1600" dirty="0" smtClean="0"/>
              <a:t>平台为软件开发者提供开发的灵活性和控制自己软件的技术。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b="1" u="sng" dirty="0" err="1" smtClean="0"/>
              <a:t>NetBeans</a:t>
            </a:r>
            <a:r>
              <a:rPr lang="zh-CN" altLang="en-US" sz="1600" b="1" u="sng" dirty="0" smtClean="0"/>
              <a:t>，</a:t>
            </a:r>
            <a:r>
              <a:rPr lang="en-US" altLang="zh-CN" sz="1600" dirty="0" smtClean="0"/>
              <a:t>Java</a:t>
            </a:r>
            <a:r>
              <a:rPr lang="zh-CN" altLang="en-US" sz="1600" dirty="0" smtClean="0"/>
              <a:t>集成开发环境</a:t>
            </a:r>
            <a:r>
              <a:rPr lang="en-US" altLang="zh-CN" sz="1600" dirty="0" smtClean="0"/>
              <a:t>(IDE)</a:t>
            </a:r>
            <a:r>
              <a:rPr lang="zh-CN" altLang="en-US" sz="1600" dirty="0" smtClean="0"/>
              <a:t>，适用于各种客户机和</a:t>
            </a:r>
            <a:r>
              <a:rPr lang="en-US" altLang="zh-CN" sz="1600" dirty="0" smtClean="0"/>
              <a:t>Web</a:t>
            </a:r>
            <a:r>
              <a:rPr lang="zh-CN" altLang="en-US" sz="1600" dirty="0" smtClean="0"/>
              <a:t>应用，支持</a:t>
            </a:r>
            <a:r>
              <a:rPr lang="en-US" altLang="zh-CN" sz="1600" dirty="0" smtClean="0"/>
              <a:t>Solaris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Linux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Windows</a:t>
            </a:r>
            <a:r>
              <a:rPr lang="zh-CN" altLang="en-US" sz="1600" dirty="0" smtClean="0"/>
              <a:t>平台，适于创建和部署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层</a:t>
            </a:r>
            <a:r>
              <a:rPr lang="en-US" altLang="zh-CN" sz="1600" dirty="0" smtClean="0"/>
              <a:t>Java Web</a:t>
            </a:r>
            <a:r>
              <a:rPr lang="zh-CN" altLang="en-US" sz="1600" dirty="0" smtClean="0"/>
              <a:t>应用和</a:t>
            </a:r>
            <a:r>
              <a:rPr lang="en-US" altLang="zh-CN" sz="1600" dirty="0" smtClean="0"/>
              <a:t>n</a:t>
            </a:r>
            <a:r>
              <a:rPr lang="zh-CN" altLang="en-US" sz="1600" dirty="0" smtClean="0"/>
              <a:t>层</a:t>
            </a:r>
            <a:r>
              <a:rPr lang="en-US" altLang="zh-CN" sz="1600" dirty="0" smtClean="0"/>
              <a:t>J2EE</a:t>
            </a:r>
            <a:r>
              <a:rPr lang="zh-CN" altLang="en-US" sz="1600" dirty="0" smtClean="0"/>
              <a:t>应用的企业开发人员使用。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CN" sz="1600" b="1" dirty="0" smtClean="0"/>
              <a:t>.Net</a:t>
            </a:r>
            <a:r>
              <a:rPr lang="zh-CN" altLang="en-US" sz="1600" b="1" dirty="0" smtClean="0"/>
              <a:t>软件开发工具</a:t>
            </a:r>
            <a:endParaRPr lang="en-US" altLang="zh-CN" sz="1600" b="1" dirty="0" smtClean="0"/>
          </a:p>
          <a:p>
            <a:pPr>
              <a:lnSpc>
                <a:spcPct val="150000"/>
              </a:lnSpc>
            </a:pPr>
            <a:r>
              <a:rPr lang="en-US" altLang="zh-CN" sz="1600" b="1" u="sng" dirty="0" smtClean="0"/>
              <a:t>Microsoft Visual Studio</a:t>
            </a:r>
            <a:r>
              <a:rPr lang="zh-CN" altLang="en-US" sz="1600" dirty="0" smtClean="0"/>
              <a:t>，是一套完整的开发工具，用于生成 </a:t>
            </a:r>
            <a:r>
              <a:rPr lang="en-US" altLang="zh-CN" sz="1600" dirty="0" smtClean="0"/>
              <a:t>ASP NET Web </a:t>
            </a:r>
            <a:r>
              <a:rPr lang="zh-CN" altLang="en-US" sz="1600" dirty="0" smtClean="0"/>
              <a:t>应用程序、</a:t>
            </a:r>
            <a:r>
              <a:rPr lang="en-US" altLang="zh-CN" sz="1600" dirty="0" smtClean="0"/>
              <a:t>XML Web services</a:t>
            </a:r>
            <a:r>
              <a:rPr lang="zh-CN" altLang="en-US" sz="1600" dirty="0" smtClean="0"/>
              <a:t>、桌面应用程序和移动应用程序。</a:t>
            </a:r>
            <a:r>
              <a:rPr lang="en-US" altLang="zh-CN" sz="1600" b="1" u="sng" dirty="0" smtClean="0"/>
              <a:t>Visual Basic</a:t>
            </a:r>
            <a:r>
              <a:rPr lang="zh-CN" altLang="en-US" sz="1600" b="1" u="sng" dirty="0" smtClean="0"/>
              <a:t>、</a:t>
            </a:r>
            <a:r>
              <a:rPr lang="en-US" altLang="zh-CN" sz="1600" b="1" u="sng" dirty="0" smtClean="0"/>
              <a:t>Visual C# </a:t>
            </a:r>
            <a:r>
              <a:rPr lang="zh-CN" altLang="en-US" sz="1600" b="1" u="sng" dirty="0" smtClean="0"/>
              <a:t>和 </a:t>
            </a:r>
            <a:r>
              <a:rPr lang="en-US" altLang="zh-CN" sz="1600" b="1" u="sng" dirty="0" smtClean="0"/>
              <a:t>Visual C++ </a:t>
            </a:r>
            <a:r>
              <a:rPr lang="zh-CN" altLang="en-US" sz="1600" dirty="0" smtClean="0"/>
              <a:t>都使用相同的集成开发环境 </a:t>
            </a:r>
            <a:r>
              <a:rPr lang="en-US" altLang="zh-CN" sz="1600" dirty="0" smtClean="0"/>
              <a:t>(IDE)</a:t>
            </a:r>
            <a:r>
              <a:rPr lang="zh-CN" altLang="en-US" sz="1600" dirty="0" smtClean="0"/>
              <a:t>，进行工具共享。</a:t>
            </a:r>
            <a:endParaRPr lang="zh-CN" altLang="en-US" sz="1600" b="1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10: Information Systems Analysis and Design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3E0334-746A-4453-AF8E-6CDBFFF9403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50530" name="Picture 2" descr="http://img4.imgtn.bdimg.com/it/u=2908806038,4120895892&amp;fm=21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9393" y="403762"/>
            <a:ext cx="2538353" cy="1544534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232228" y="1650670"/>
            <a:ext cx="5966691" cy="4530766"/>
            <a:chOff x="101600" y="1244600"/>
            <a:chExt cx="8940800" cy="5435600"/>
          </a:xfrm>
        </p:grpSpPr>
        <p:sp>
          <p:nvSpPr>
            <p:cNvPr id="18436" name="AutoShape 4" descr="White Marble"/>
            <p:cNvSpPr>
              <a:spLocks noChangeArrowheads="1"/>
            </p:cNvSpPr>
            <p:nvPr/>
          </p:nvSpPr>
          <p:spPr bwMode="auto">
            <a:xfrm>
              <a:off x="101600" y="1244600"/>
              <a:ext cx="8940800" cy="5435600"/>
            </a:xfrm>
            <a:prstGeom prst="roundRect">
              <a:avLst>
                <a:gd name="adj" fmla="val 12495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508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" name="Group 7"/>
            <p:cNvGrpSpPr>
              <a:grpSpLocks/>
            </p:cNvGrpSpPr>
            <p:nvPr/>
          </p:nvGrpSpPr>
          <p:grpSpPr bwMode="auto">
            <a:xfrm>
              <a:off x="563563" y="1441450"/>
              <a:ext cx="2176462" cy="2673350"/>
              <a:chOff x="355" y="908"/>
              <a:chExt cx="1371" cy="1684"/>
            </a:xfrm>
          </p:grpSpPr>
          <p:graphicFrame>
            <p:nvGraphicFramePr>
              <p:cNvPr id="18437" name="Object 5"/>
              <p:cNvGraphicFramePr>
                <a:graphicFrameLocks/>
              </p:cNvGraphicFramePr>
              <p:nvPr/>
            </p:nvGraphicFramePr>
            <p:xfrm>
              <a:off x="355" y="908"/>
              <a:ext cx="1371" cy="1684"/>
            </p:xfrm>
            <a:graphic>
              <a:graphicData uri="http://schemas.openxmlformats.org/presentationml/2006/ole">
                <p:oleObj spid="_x0000_s126034" name="剪辑" r:id="rId5" imgW="2978794" imgH="3659072" progId="">
                  <p:embed/>
                </p:oleObj>
              </a:graphicData>
            </a:graphic>
          </p:graphicFrame>
          <p:sp>
            <p:nvSpPr>
              <p:cNvPr id="18438" name="Rectangle 6"/>
              <p:cNvSpPr>
                <a:spLocks noChangeArrowheads="1"/>
              </p:cNvSpPr>
              <p:nvPr/>
            </p:nvSpPr>
            <p:spPr bwMode="auto">
              <a:xfrm>
                <a:off x="374" y="2073"/>
                <a:ext cx="114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楷体_GB2312" pitchFamily="50" charset="-122"/>
                    <a:ea typeface="楷体_GB2312" pitchFamily="50" charset="-122"/>
                  </a:rPr>
                  <a:t>测试计划</a:t>
                </a:r>
              </a:p>
            </p:txBody>
          </p:sp>
        </p:grpSp>
        <p:sp>
          <p:nvSpPr>
            <p:cNvPr id="18440" name="Arc 8"/>
            <p:cNvSpPr>
              <a:spLocks/>
            </p:cNvSpPr>
            <p:nvPr/>
          </p:nvSpPr>
          <p:spPr bwMode="auto">
            <a:xfrm rot="10800000">
              <a:off x="2686050" y="2238375"/>
              <a:ext cx="923925" cy="352425"/>
            </a:xfrm>
            <a:custGeom>
              <a:avLst/>
              <a:gdLst>
                <a:gd name="G0" fmla="+- 19575 0 0"/>
                <a:gd name="G1" fmla="+- 0 0 0"/>
                <a:gd name="G2" fmla="+- 21600 0 0"/>
                <a:gd name="T0" fmla="*/ 37391 w 37391"/>
                <a:gd name="T1" fmla="*/ 12212 h 21600"/>
                <a:gd name="T2" fmla="*/ 0 w 37391"/>
                <a:gd name="T3" fmla="*/ 9131 h 21600"/>
                <a:gd name="T4" fmla="*/ 19575 w 37391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91" h="21600" fill="none" extrusionOk="0">
                  <a:moveTo>
                    <a:pt x="37391" y="12212"/>
                  </a:moveTo>
                  <a:cubicBezTo>
                    <a:pt x="33363" y="18087"/>
                    <a:pt x="26698" y="21599"/>
                    <a:pt x="19575" y="21600"/>
                  </a:cubicBezTo>
                  <a:cubicBezTo>
                    <a:pt x="11181" y="21600"/>
                    <a:pt x="3548" y="16737"/>
                    <a:pt x="-1" y="9131"/>
                  </a:cubicBezTo>
                </a:path>
                <a:path w="37391" h="21600" stroke="0" extrusionOk="0">
                  <a:moveTo>
                    <a:pt x="37391" y="12212"/>
                  </a:moveTo>
                  <a:cubicBezTo>
                    <a:pt x="33363" y="18087"/>
                    <a:pt x="26698" y="21599"/>
                    <a:pt x="19575" y="21600"/>
                  </a:cubicBezTo>
                  <a:cubicBezTo>
                    <a:pt x="11181" y="21600"/>
                    <a:pt x="3548" y="16737"/>
                    <a:pt x="-1" y="9131"/>
                  </a:cubicBezTo>
                  <a:lnTo>
                    <a:pt x="19575" y="0"/>
                  </a:lnTo>
                  <a:close/>
                </a:path>
              </a:pathLst>
            </a:custGeom>
            <a:noFill/>
            <a:ln w="50800" cap="rnd">
              <a:solidFill>
                <a:schemeClr val="bg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803650" y="1517650"/>
              <a:ext cx="2216150" cy="2178050"/>
              <a:chOff x="2396" y="956"/>
              <a:chExt cx="1396" cy="1372"/>
            </a:xfrm>
          </p:grpSpPr>
          <p:grpSp>
            <p:nvGrpSpPr>
              <p:cNvPr id="4" name="Group 11"/>
              <p:cNvGrpSpPr>
                <a:grpSpLocks/>
              </p:cNvGrpSpPr>
              <p:nvPr/>
            </p:nvGrpSpPr>
            <p:grpSpPr bwMode="auto">
              <a:xfrm>
                <a:off x="2396" y="956"/>
                <a:ext cx="1396" cy="1372"/>
                <a:chOff x="2396" y="956"/>
                <a:chExt cx="1396" cy="1372"/>
              </a:xfrm>
            </p:grpSpPr>
            <p:graphicFrame>
              <p:nvGraphicFramePr>
                <p:cNvPr id="18441" name="Object 9"/>
                <p:cNvGraphicFramePr>
                  <a:graphicFrameLocks/>
                </p:cNvGraphicFramePr>
                <p:nvPr/>
              </p:nvGraphicFramePr>
              <p:xfrm>
                <a:off x="2396" y="956"/>
                <a:ext cx="1396" cy="1300"/>
              </p:xfrm>
              <a:graphic>
                <a:graphicData uri="http://schemas.openxmlformats.org/presentationml/2006/ole">
                  <p:oleObj spid="_x0000_s126035" name="剪辑" r:id="rId6" imgW="3659819" imgH="2745419" progId="">
                    <p:embed/>
                  </p:oleObj>
                </a:graphicData>
              </a:graphic>
            </p:graphicFrame>
            <p:sp>
              <p:nvSpPr>
                <p:cNvPr id="18442" name="Rectangle 10"/>
                <p:cNvSpPr>
                  <a:spLocks noChangeArrowheads="1"/>
                </p:cNvSpPr>
                <p:nvPr/>
              </p:nvSpPr>
              <p:spPr bwMode="auto">
                <a:xfrm>
                  <a:off x="2486" y="2025"/>
                  <a:ext cx="1144" cy="3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楷体_GB2312" pitchFamily="50" charset="-122"/>
                      <a:ea typeface="楷体_GB2312" pitchFamily="50" charset="-122"/>
                    </a:rPr>
                    <a:t>测试设计</a:t>
                  </a:r>
                </a:p>
              </p:txBody>
            </p:sp>
          </p:grpSp>
          <p:grpSp>
            <p:nvGrpSpPr>
              <p:cNvPr id="5" name="Group 44"/>
              <p:cNvGrpSpPr>
                <a:grpSpLocks/>
              </p:cNvGrpSpPr>
              <p:nvPr/>
            </p:nvGrpSpPr>
            <p:grpSpPr bwMode="auto">
              <a:xfrm>
                <a:off x="2583" y="1262"/>
                <a:ext cx="202" cy="323"/>
                <a:chOff x="2583" y="1262"/>
                <a:chExt cx="202" cy="323"/>
              </a:xfrm>
            </p:grpSpPr>
            <p:grpSp>
              <p:nvGrpSpPr>
                <p:cNvPr id="6" name="Group 21"/>
                <p:cNvGrpSpPr>
                  <a:grpSpLocks/>
                </p:cNvGrpSpPr>
                <p:nvPr/>
              </p:nvGrpSpPr>
              <p:grpSpPr bwMode="auto">
                <a:xfrm>
                  <a:off x="2624" y="1355"/>
                  <a:ext cx="161" cy="230"/>
                  <a:chOff x="2624" y="1355"/>
                  <a:chExt cx="161" cy="230"/>
                </a:xfrm>
              </p:grpSpPr>
              <p:grpSp>
                <p:nvGrpSpPr>
                  <p:cNvPr id="7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2632" y="1355"/>
                    <a:ext cx="153" cy="189"/>
                    <a:chOff x="2632" y="1355"/>
                    <a:chExt cx="153" cy="189"/>
                  </a:xfrm>
                </p:grpSpPr>
                <p:sp>
                  <p:nvSpPr>
                    <p:cNvPr id="18444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2632" y="1355"/>
                      <a:ext cx="153" cy="189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61"/>
                        </a:cxn>
                        <a:cxn ang="0">
                          <a:pos x="115" y="188"/>
                        </a:cxn>
                        <a:cxn ang="0">
                          <a:pos x="119" y="136"/>
                        </a:cxn>
                        <a:cxn ang="0">
                          <a:pos x="152" y="111"/>
                        </a:cxn>
                        <a:cxn ang="0">
                          <a:pos x="34" y="0"/>
                        </a:cxn>
                        <a:cxn ang="0">
                          <a:pos x="0" y="61"/>
                        </a:cxn>
                      </a:cxnLst>
                      <a:rect l="0" t="0" r="r" b="b"/>
                      <a:pathLst>
                        <a:path w="153" h="189">
                          <a:moveTo>
                            <a:pt x="0" y="61"/>
                          </a:moveTo>
                          <a:lnTo>
                            <a:pt x="115" y="188"/>
                          </a:lnTo>
                          <a:lnTo>
                            <a:pt x="119" y="136"/>
                          </a:lnTo>
                          <a:lnTo>
                            <a:pt x="152" y="111"/>
                          </a:lnTo>
                          <a:lnTo>
                            <a:pt x="34" y="0"/>
                          </a:lnTo>
                          <a:lnTo>
                            <a:pt x="0" y="61"/>
                          </a:lnTo>
                        </a:path>
                      </a:pathLst>
                    </a:custGeom>
                    <a:solidFill>
                      <a:srgbClr val="0000E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445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2670" y="1380"/>
                      <a:ext cx="43" cy="125"/>
                    </a:xfrm>
                    <a:custGeom>
                      <a:avLst/>
                      <a:gdLst/>
                      <a:ahLst/>
                      <a:cxnLst>
                        <a:cxn ang="0">
                          <a:pos x="11" y="0"/>
                        </a:cxn>
                        <a:cxn ang="0">
                          <a:pos x="42" y="124"/>
                        </a:cxn>
                        <a:cxn ang="0">
                          <a:pos x="16" y="96"/>
                        </a:cxn>
                        <a:cxn ang="0">
                          <a:pos x="0" y="3"/>
                        </a:cxn>
                        <a:cxn ang="0">
                          <a:pos x="11" y="0"/>
                        </a:cxn>
                      </a:cxnLst>
                      <a:rect l="0" t="0" r="r" b="b"/>
                      <a:pathLst>
                        <a:path w="43" h="125">
                          <a:moveTo>
                            <a:pt x="11" y="0"/>
                          </a:moveTo>
                          <a:lnTo>
                            <a:pt x="42" y="124"/>
                          </a:lnTo>
                          <a:lnTo>
                            <a:pt x="16" y="96"/>
                          </a:lnTo>
                          <a:lnTo>
                            <a:pt x="0" y="3"/>
                          </a:lnTo>
                          <a:lnTo>
                            <a:pt x="11" y="0"/>
                          </a:lnTo>
                        </a:path>
                      </a:pathLst>
                    </a:custGeom>
                    <a:solidFill>
                      <a:srgbClr val="000080"/>
                    </a:solidFill>
                    <a:ln w="9525" cap="rnd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446" name="Oval 14"/>
                    <p:cNvSpPr>
                      <a:spLocks noChangeArrowheads="1"/>
                    </p:cNvSpPr>
                    <p:nvPr/>
                  </p:nvSpPr>
                  <p:spPr bwMode="auto">
                    <a:xfrm rot="20040000">
                      <a:off x="2674" y="1373"/>
                      <a:ext cx="21" cy="29"/>
                    </a:xfrm>
                    <a:prstGeom prst="ellipse">
                      <a:avLst/>
                    </a:prstGeom>
                    <a:solidFill>
                      <a:srgbClr val="000080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8" name="Group 20"/>
                  <p:cNvGrpSpPr>
                    <a:grpSpLocks/>
                  </p:cNvGrpSpPr>
                  <p:nvPr/>
                </p:nvGrpSpPr>
                <p:grpSpPr bwMode="auto">
                  <a:xfrm>
                    <a:off x="2624" y="1379"/>
                    <a:ext cx="86" cy="206"/>
                    <a:chOff x="2624" y="1379"/>
                    <a:chExt cx="86" cy="206"/>
                  </a:xfrm>
                </p:grpSpPr>
                <p:sp>
                  <p:nvSpPr>
                    <p:cNvPr id="18448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2624" y="1379"/>
                      <a:ext cx="86" cy="206"/>
                    </a:xfrm>
                    <a:custGeom>
                      <a:avLst/>
                      <a:gdLst/>
                      <a:ahLst/>
                      <a:cxnLst>
                        <a:cxn ang="0">
                          <a:pos x="52" y="0"/>
                        </a:cxn>
                        <a:cxn ang="0">
                          <a:pos x="85" y="184"/>
                        </a:cxn>
                        <a:cxn ang="0">
                          <a:pos x="48" y="166"/>
                        </a:cxn>
                        <a:cxn ang="0">
                          <a:pos x="17" y="205"/>
                        </a:cxn>
                        <a:cxn ang="0">
                          <a:pos x="0" y="13"/>
                        </a:cxn>
                        <a:cxn ang="0">
                          <a:pos x="52" y="0"/>
                        </a:cxn>
                      </a:cxnLst>
                      <a:rect l="0" t="0" r="r" b="b"/>
                      <a:pathLst>
                        <a:path w="86" h="206">
                          <a:moveTo>
                            <a:pt x="52" y="0"/>
                          </a:moveTo>
                          <a:lnTo>
                            <a:pt x="85" y="184"/>
                          </a:lnTo>
                          <a:lnTo>
                            <a:pt x="48" y="166"/>
                          </a:lnTo>
                          <a:lnTo>
                            <a:pt x="17" y="205"/>
                          </a:lnTo>
                          <a:lnTo>
                            <a:pt x="0" y="13"/>
                          </a:lnTo>
                          <a:lnTo>
                            <a:pt x="52" y="0"/>
                          </a:lnTo>
                        </a:path>
                      </a:pathLst>
                    </a:custGeom>
                    <a:solidFill>
                      <a:srgbClr val="0000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449" name="Oval 17"/>
                    <p:cNvSpPr>
                      <a:spLocks noChangeArrowheads="1"/>
                    </p:cNvSpPr>
                    <p:nvPr/>
                  </p:nvSpPr>
                  <p:spPr bwMode="auto">
                    <a:xfrm rot="20040000">
                      <a:off x="2627" y="1401"/>
                      <a:ext cx="22" cy="29"/>
                    </a:xfrm>
                    <a:prstGeom prst="ellipse">
                      <a:avLst/>
                    </a:prstGeom>
                    <a:solidFill>
                      <a:srgbClr val="000080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450" name="Oval 18"/>
                    <p:cNvSpPr>
                      <a:spLocks noChangeArrowheads="1"/>
                    </p:cNvSpPr>
                    <p:nvPr/>
                  </p:nvSpPr>
                  <p:spPr bwMode="auto">
                    <a:xfrm rot="20040000">
                      <a:off x="2643" y="1401"/>
                      <a:ext cx="21" cy="29"/>
                    </a:xfrm>
                    <a:prstGeom prst="ellipse">
                      <a:avLst/>
                    </a:prstGeom>
                    <a:solidFill>
                      <a:srgbClr val="000080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451" name="Oval 19"/>
                    <p:cNvSpPr>
                      <a:spLocks noChangeArrowheads="1"/>
                    </p:cNvSpPr>
                    <p:nvPr/>
                  </p:nvSpPr>
                  <p:spPr bwMode="auto">
                    <a:xfrm rot="20040000">
                      <a:off x="2659" y="1393"/>
                      <a:ext cx="22" cy="28"/>
                    </a:xfrm>
                    <a:prstGeom prst="ellipse">
                      <a:avLst/>
                    </a:prstGeom>
                    <a:solidFill>
                      <a:srgbClr val="000080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9" name="Group 43"/>
                <p:cNvGrpSpPr>
                  <a:grpSpLocks/>
                </p:cNvGrpSpPr>
                <p:nvPr/>
              </p:nvGrpSpPr>
              <p:grpSpPr bwMode="auto">
                <a:xfrm>
                  <a:off x="2583" y="1262"/>
                  <a:ext cx="114" cy="161"/>
                  <a:chOff x="2583" y="1262"/>
                  <a:chExt cx="114" cy="161"/>
                </a:xfrm>
              </p:grpSpPr>
              <p:sp>
                <p:nvSpPr>
                  <p:cNvPr id="18454" name="Oval 22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651" y="1267"/>
                    <a:ext cx="13" cy="23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55" name="Oval 23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585" y="1313"/>
                    <a:ext cx="13" cy="22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56" name="Oval 24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669" y="1283"/>
                    <a:ext cx="14" cy="21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57" name="Oval 25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604" y="1390"/>
                    <a:ext cx="15" cy="23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58" name="Oval 26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683" y="1337"/>
                    <a:ext cx="14" cy="23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59" name="Oval 27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610" y="1270"/>
                    <a:ext cx="14" cy="22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0" name="Oval 28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630" y="1262"/>
                    <a:ext cx="14" cy="22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1" name="Oval 29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594" y="1288"/>
                    <a:ext cx="13" cy="22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2" name="Oval 30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583" y="1342"/>
                    <a:ext cx="14" cy="22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3" name="Oval 31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590" y="1370"/>
                    <a:ext cx="14" cy="21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4" name="Oval 32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624" y="1402"/>
                    <a:ext cx="14" cy="21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5" name="Oval 33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680" y="1307"/>
                    <a:ext cx="14" cy="23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6" name="Oval 34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677" y="1365"/>
                    <a:ext cx="14" cy="23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7" name="Oval 35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663" y="1387"/>
                    <a:ext cx="15" cy="23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8" name="Oval 36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645" y="1400"/>
                    <a:ext cx="15" cy="23"/>
                  </a:xfrm>
                  <a:prstGeom prst="ellipse">
                    <a:avLst/>
                  </a:prstGeom>
                  <a:solidFill>
                    <a:srgbClr val="FF8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9" name="Oval 37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592" y="1274"/>
                    <a:ext cx="97" cy="139"/>
                  </a:xfrm>
                  <a:prstGeom prst="ellipse">
                    <a:avLst/>
                  </a:prstGeom>
                  <a:solidFill>
                    <a:srgbClr val="FFA04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70" name="Oval 38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590" y="1277"/>
                    <a:ext cx="102" cy="139"/>
                  </a:xfrm>
                  <a:prstGeom prst="ellipse">
                    <a:avLst/>
                  </a:prstGeom>
                  <a:solidFill>
                    <a:srgbClr val="E0700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71" name="Oval 39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590" y="1273"/>
                    <a:ext cx="100" cy="141"/>
                  </a:xfrm>
                  <a:prstGeom prst="ellipse">
                    <a:avLst/>
                  </a:prstGeom>
                  <a:solidFill>
                    <a:srgbClr val="FF800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72" name="Oval 40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592" y="1276"/>
                    <a:ext cx="97" cy="135"/>
                  </a:xfrm>
                  <a:prstGeom prst="ellipse">
                    <a:avLst/>
                  </a:prstGeom>
                  <a:solidFill>
                    <a:srgbClr val="E0700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73" name="Oval 41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594" y="1282"/>
                    <a:ext cx="95" cy="129"/>
                  </a:xfrm>
                  <a:prstGeom prst="ellipse">
                    <a:avLst/>
                  </a:prstGeom>
                  <a:solidFill>
                    <a:srgbClr val="FFA04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74" name="Oval 42"/>
                  <p:cNvSpPr>
                    <a:spLocks noChangeArrowheads="1"/>
                  </p:cNvSpPr>
                  <p:nvPr/>
                </p:nvSpPr>
                <p:spPr bwMode="auto">
                  <a:xfrm rot="20040000">
                    <a:off x="2593" y="1278"/>
                    <a:ext cx="94" cy="130"/>
                  </a:xfrm>
                  <a:prstGeom prst="ellipse">
                    <a:avLst/>
                  </a:prstGeom>
                  <a:solidFill>
                    <a:srgbClr val="FF800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8478" name="Arc 46"/>
            <p:cNvSpPr>
              <a:spLocks/>
            </p:cNvSpPr>
            <p:nvPr/>
          </p:nvSpPr>
          <p:spPr bwMode="auto">
            <a:xfrm rot="10800000">
              <a:off x="5657850" y="2238375"/>
              <a:ext cx="923925" cy="352425"/>
            </a:xfrm>
            <a:custGeom>
              <a:avLst/>
              <a:gdLst>
                <a:gd name="G0" fmla="+- 19575 0 0"/>
                <a:gd name="G1" fmla="+- 0 0 0"/>
                <a:gd name="G2" fmla="+- 21600 0 0"/>
                <a:gd name="T0" fmla="*/ 37391 w 37391"/>
                <a:gd name="T1" fmla="*/ 12212 h 21600"/>
                <a:gd name="T2" fmla="*/ 0 w 37391"/>
                <a:gd name="T3" fmla="*/ 9131 h 21600"/>
                <a:gd name="T4" fmla="*/ 19575 w 37391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91" h="21600" fill="none" extrusionOk="0">
                  <a:moveTo>
                    <a:pt x="37391" y="12212"/>
                  </a:moveTo>
                  <a:cubicBezTo>
                    <a:pt x="33363" y="18087"/>
                    <a:pt x="26698" y="21599"/>
                    <a:pt x="19575" y="21600"/>
                  </a:cubicBezTo>
                  <a:cubicBezTo>
                    <a:pt x="11181" y="21600"/>
                    <a:pt x="3548" y="16737"/>
                    <a:pt x="-1" y="9131"/>
                  </a:cubicBezTo>
                </a:path>
                <a:path w="37391" h="21600" stroke="0" extrusionOk="0">
                  <a:moveTo>
                    <a:pt x="37391" y="12212"/>
                  </a:moveTo>
                  <a:cubicBezTo>
                    <a:pt x="33363" y="18087"/>
                    <a:pt x="26698" y="21599"/>
                    <a:pt x="19575" y="21600"/>
                  </a:cubicBezTo>
                  <a:cubicBezTo>
                    <a:pt x="11181" y="21600"/>
                    <a:pt x="3548" y="16737"/>
                    <a:pt x="-1" y="9131"/>
                  </a:cubicBezTo>
                  <a:lnTo>
                    <a:pt x="19575" y="0"/>
                  </a:lnTo>
                  <a:close/>
                </a:path>
              </a:pathLst>
            </a:custGeom>
            <a:noFill/>
            <a:ln w="50800" cap="rnd">
              <a:solidFill>
                <a:schemeClr val="bg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" name="Group 49"/>
            <p:cNvGrpSpPr>
              <a:grpSpLocks/>
            </p:cNvGrpSpPr>
            <p:nvPr/>
          </p:nvGrpSpPr>
          <p:grpSpPr bwMode="auto">
            <a:xfrm>
              <a:off x="6456364" y="1328738"/>
              <a:ext cx="2430463" cy="2443163"/>
              <a:chOff x="4067" y="837"/>
              <a:chExt cx="1531" cy="1539"/>
            </a:xfrm>
          </p:grpSpPr>
          <p:graphicFrame>
            <p:nvGraphicFramePr>
              <p:cNvPr id="18479" name="Object 47"/>
              <p:cNvGraphicFramePr>
                <a:graphicFrameLocks/>
              </p:cNvGraphicFramePr>
              <p:nvPr/>
            </p:nvGraphicFramePr>
            <p:xfrm>
              <a:off x="4067" y="837"/>
              <a:ext cx="1398" cy="1392"/>
            </p:xfrm>
            <a:graphic>
              <a:graphicData uri="http://schemas.openxmlformats.org/presentationml/2006/ole">
                <p:oleObj spid="_x0000_s126036" name="剪辑" r:id="rId7" imgW="3662025" imgH="3648751" progId="">
                  <p:embed/>
                </p:oleObj>
              </a:graphicData>
            </a:graphic>
          </p:graphicFrame>
          <p:sp>
            <p:nvSpPr>
              <p:cNvPr id="18480" name="Rectangle 48"/>
              <p:cNvSpPr>
                <a:spLocks noChangeArrowheads="1"/>
              </p:cNvSpPr>
              <p:nvPr/>
            </p:nvSpPr>
            <p:spPr bwMode="auto">
              <a:xfrm>
                <a:off x="4454" y="2073"/>
                <a:ext cx="114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楷体_GB2312" pitchFamily="50" charset="-122"/>
                    <a:ea typeface="楷体_GB2312" pitchFamily="50" charset="-122"/>
                  </a:rPr>
                  <a:t>测试开发</a:t>
                </a:r>
              </a:p>
            </p:txBody>
          </p:sp>
        </p:grpSp>
        <p:sp>
          <p:nvSpPr>
            <p:cNvPr id="18482" name="Arc 50"/>
            <p:cNvSpPr>
              <a:spLocks/>
            </p:cNvSpPr>
            <p:nvPr/>
          </p:nvSpPr>
          <p:spPr bwMode="auto">
            <a:xfrm rot="18420000">
              <a:off x="7572375" y="4143375"/>
              <a:ext cx="1042988" cy="414338"/>
            </a:xfrm>
            <a:custGeom>
              <a:avLst/>
              <a:gdLst>
                <a:gd name="G0" fmla="+- 20657 0 0"/>
                <a:gd name="G1" fmla="+- 3803 0 0"/>
                <a:gd name="G2" fmla="+- 21600 0 0"/>
                <a:gd name="T0" fmla="*/ 41920 w 42257"/>
                <a:gd name="T1" fmla="*/ 0 h 25403"/>
                <a:gd name="T2" fmla="*/ 0 w 42257"/>
                <a:gd name="T3" fmla="*/ 10114 h 25403"/>
                <a:gd name="T4" fmla="*/ 20657 w 42257"/>
                <a:gd name="T5" fmla="*/ 3803 h 25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257" h="25403" fill="none" extrusionOk="0">
                  <a:moveTo>
                    <a:pt x="41919" y="0"/>
                  </a:moveTo>
                  <a:cubicBezTo>
                    <a:pt x="42144" y="1255"/>
                    <a:pt x="42257" y="2527"/>
                    <a:pt x="42257" y="3803"/>
                  </a:cubicBezTo>
                  <a:cubicBezTo>
                    <a:pt x="42257" y="15732"/>
                    <a:pt x="32586" y="25403"/>
                    <a:pt x="20657" y="25403"/>
                  </a:cubicBezTo>
                  <a:cubicBezTo>
                    <a:pt x="11158" y="25403"/>
                    <a:pt x="2774" y="19198"/>
                    <a:pt x="-1" y="10114"/>
                  </a:cubicBezTo>
                </a:path>
                <a:path w="42257" h="25403" stroke="0" extrusionOk="0">
                  <a:moveTo>
                    <a:pt x="41919" y="0"/>
                  </a:moveTo>
                  <a:cubicBezTo>
                    <a:pt x="42144" y="1255"/>
                    <a:pt x="42257" y="2527"/>
                    <a:pt x="42257" y="3803"/>
                  </a:cubicBezTo>
                  <a:cubicBezTo>
                    <a:pt x="42257" y="15732"/>
                    <a:pt x="32586" y="25403"/>
                    <a:pt x="20657" y="25403"/>
                  </a:cubicBezTo>
                  <a:cubicBezTo>
                    <a:pt x="11158" y="25403"/>
                    <a:pt x="2774" y="19198"/>
                    <a:pt x="-1" y="10114"/>
                  </a:cubicBezTo>
                  <a:lnTo>
                    <a:pt x="20657" y="3803"/>
                  </a:lnTo>
                  <a:close/>
                </a:path>
              </a:pathLst>
            </a:custGeom>
            <a:noFill/>
            <a:ln w="50800" cap="rnd">
              <a:solidFill>
                <a:schemeClr val="bg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" name="Group 53"/>
            <p:cNvGrpSpPr>
              <a:grpSpLocks/>
            </p:cNvGrpSpPr>
            <p:nvPr/>
          </p:nvGrpSpPr>
          <p:grpSpPr bwMode="auto">
            <a:xfrm>
              <a:off x="5710238" y="4195763"/>
              <a:ext cx="1985962" cy="2166937"/>
              <a:chOff x="3597" y="2643"/>
              <a:chExt cx="1251" cy="1365"/>
            </a:xfrm>
          </p:grpSpPr>
          <p:graphicFrame>
            <p:nvGraphicFramePr>
              <p:cNvPr id="18483" name="Object 51"/>
              <p:cNvGraphicFramePr>
                <a:graphicFrameLocks/>
              </p:cNvGraphicFramePr>
              <p:nvPr/>
            </p:nvGraphicFramePr>
            <p:xfrm>
              <a:off x="3597" y="2643"/>
              <a:ext cx="1251" cy="1088"/>
            </p:xfrm>
            <a:graphic>
              <a:graphicData uri="http://schemas.openxmlformats.org/presentationml/2006/ole">
                <p:oleObj spid="_x0000_s126037" name="剪辑" r:id="rId8" imgW="3657600" imgH="3181752" progId="">
                  <p:embed/>
                </p:oleObj>
              </a:graphicData>
            </a:graphic>
          </p:graphicFrame>
          <p:sp>
            <p:nvSpPr>
              <p:cNvPr id="18484" name="Rectangle 52"/>
              <p:cNvSpPr>
                <a:spLocks noChangeArrowheads="1"/>
              </p:cNvSpPr>
              <p:nvPr/>
            </p:nvSpPr>
            <p:spPr bwMode="auto">
              <a:xfrm>
                <a:off x="3638" y="3705"/>
                <a:ext cx="114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楷体_GB2312" pitchFamily="50" charset="-122"/>
                    <a:ea typeface="楷体_GB2312" pitchFamily="50" charset="-122"/>
                  </a:rPr>
                  <a:t>测试执行</a:t>
                </a:r>
              </a:p>
            </p:txBody>
          </p:sp>
        </p:grpSp>
        <p:sp>
          <p:nvSpPr>
            <p:cNvPr id="18486" name="Arc 54"/>
            <p:cNvSpPr>
              <a:spLocks/>
            </p:cNvSpPr>
            <p:nvPr/>
          </p:nvSpPr>
          <p:spPr bwMode="auto">
            <a:xfrm rot="10800000">
              <a:off x="3357563" y="4903788"/>
              <a:ext cx="2438400" cy="660400"/>
            </a:xfrm>
            <a:custGeom>
              <a:avLst/>
              <a:gdLst>
                <a:gd name="G0" fmla="+- 17795 0 0"/>
                <a:gd name="G1" fmla="+- 21600 0 0"/>
                <a:gd name="G2" fmla="+- 21600 0 0"/>
                <a:gd name="T0" fmla="*/ 0 w 37320"/>
                <a:gd name="T1" fmla="*/ 9356 h 21600"/>
                <a:gd name="T2" fmla="*/ 37320 w 37320"/>
                <a:gd name="T3" fmla="*/ 12362 h 21600"/>
                <a:gd name="T4" fmla="*/ 17795 w 3732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20" h="21600" fill="none" extrusionOk="0">
                  <a:moveTo>
                    <a:pt x="0" y="9356"/>
                  </a:moveTo>
                  <a:cubicBezTo>
                    <a:pt x="4030" y="3498"/>
                    <a:pt x="10685" y="-1"/>
                    <a:pt x="17795" y="0"/>
                  </a:cubicBezTo>
                  <a:cubicBezTo>
                    <a:pt x="26145" y="0"/>
                    <a:pt x="33748" y="4813"/>
                    <a:pt x="37319" y="12362"/>
                  </a:cubicBezTo>
                </a:path>
                <a:path w="37320" h="21600" stroke="0" extrusionOk="0">
                  <a:moveTo>
                    <a:pt x="0" y="9356"/>
                  </a:moveTo>
                  <a:cubicBezTo>
                    <a:pt x="4030" y="3498"/>
                    <a:pt x="10685" y="-1"/>
                    <a:pt x="17795" y="0"/>
                  </a:cubicBezTo>
                  <a:cubicBezTo>
                    <a:pt x="26145" y="0"/>
                    <a:pt x="33748" y="4813"/>
                    <a:pt x="37319" y="12362"/>
                  </a:cubicBezTo>
                  <a:lnTo>
                    <a:pt x="17795" y="21600"/>
                  </a:lnTo>
                  <a:close/>
                </a:path>
              </a:pathLst>
            </a:custGeom>
            <a:noFill/>
            <a:ln w="50800" cap="rnd">
              <a:solidFill>
                <a:schemeClr val="bg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" name="Group 64"/>
            <p:cNvGrpSpPr>
              <a:grpSpLocks/>
            </p:cNvGrpSpPr>
            <p:nvPr/>
          </p:nvGrpSpPr>
          <p:grpSpPr bwMode="auto">
            <a:xfrm>
              <a:off x="1127125" y="4032250"/>
              <a:ext cx="1920875" cy="2495550"/>
              <a:chOff x="710" y="2540"/>
              <a:chExt cx="1210" cy="1572"/>
            </a:xfrm>
          </p:grpSpPr>
          <p:sp>
            <p:nvSpPr>
              <p:cNvPr id="18487" name="Freeform 55"/>
              <p:cNvSpPr>
                <a:spLocks/>
              </p:cNvSpPr>
              <p:nvPr/>
            </p:nvSpPr>
            <p:spPr bwMode="auto">
              <a:xfrm>
                <a:off x="1325" y="2540"/>
                <a:ext cx="595" cy="770"/>
              </a:xfrm>
              <a:custGeom>
                <a:avLst/>
                <a:gdLst/>
                <a:ahLst/>
                <a:cxnLst>
                  <a:cxn ang="0">
                    <a:pos x="7" y="161"/>
                  </a:cxn>
                  <a:cxn ang="0">
                    <a:pos x="3" y="101"/>
                  </a:cxn>
                  <a:cxn ang="0">
                    <a:pos x="33" y="45"/>
                  </a:cxn>
                  <a:cxn ang="0">
                    <a:pos x="90" y="0"/>
                  </a:cxn>
                  <a:cxn ang="0">
                    <a:pos x="175" y="19"/>
                  </a:cxn>
                  <a:cxn ang="0">
                    <a:pos x="250" y="71"/>
                  </a:cxn>
                  <a:cxn ang="0">
                    <a:pos x="344" y="112"/>
                  </a:cxn>
                  <a:cxn ang="0">
                    <a:pos x="445" y="154"/>
                  </a:cxn>
                  <a:cxn ang="0">
                    <a:pos x="539" y="210"/>
                  </a:cxn>
                  <a:cxn ang="0">
                    <a:pos x="594" y="262"/>
                  </a:cxn>
                  <a:cxn ang="0">
                    <a:pos x="583" y="278"/>
                  </a:cxn>
                  <a:cxn ang="0">
                    <a:pos x="478" y="375"/>
                  </a:cxn>
                  <a:cxn ang="0">
                    <a:pos x="441" y="428"/>
                  </a:cxn>
                  <a:cxn ang="0">
                    <a:pos x="433" y="477"/>
                  </a:cxn>
                  <a:cxn ang="0">
                    <a:pos x="429" y="540"/>
                  </a:cxn>
                  <a:cxn ang="0">
                    <a:pos x="423" y="623"/>
                  </a:cxn>
                  <a:cxn ang="0">
                    <a:pos x="404" y="709"/>
                  </a:cxn>
                  <a:cxn ang="0">
                    <a:pos x="374" y="757"/>
                  </a:cxn>
                  <a:cxn ang="0">
                    <a:pos x="344" y="769"/>
                  </a:cxn>
                  <a:cxn ang="0">
                    <a:pos x="310" y="743"/>
                  </a:cxn>
                  <a:cxn ang="0">
                    <a:pos x="254" y="709"/>
                  </a:cxn>
                  <a:cxn ang="0">
                    <a:pos x="194" y="672"/>
                  </a:cxn>
                  <a:cxn ang="0">
                    <a:pos x="127" y="645"/>
                  </a:cxn>
                  <a:cxn ang="0">
                    <a:pos x="67" y="637"/>
                  </a:cxn>
                  <a:cxn ang="0">
                    <a:pos x="37" y="589"/>
                  </a:cxn>
                  <a:cxn ang="0">
                    <a:pos x="15" y="518"/>
                  </a:cxn>
                  <a:cxn ang="0">
                    <a:pos x="0" y="402"/>
                  </a:cxn>
                  <a:cxn ang="0">
                    <a:pos x="3" y="300"/>
                  </a:cxn>
                  <a:cxn ang="0">
                    <a:pos x="11" y="240"/>
                  </a:cxn>
                  <a:cxn ang="0">
                    <a:pos x="37" y="240"/>
                  </a:cxn>
                  <a:cxn ang="0">
                    <a:pos x="33" y="341"/>
                  </a:cxn>
                  <a:cxn ang="0">
                    <a:pos x="33" y="450"/>
                  </a:cxn>
                  <a:cxn ang="0">
                    <a:pos x="48" y="514"/>
                  </a:cxn>
                  <a:cxn ang="0">
                    <a:pos x="74" y="589"/>
                  </a:cxn>
                  <a:cxn ang="0">
                    <a:pos x="134" y="619"/>
                  </a:cxn>
                  <a:cxn ang="0">
                    <a:pos x="216" y="641"/>
                  </a:cxn>
                  <a:cxn ang="0">
                    <a:pos x="284" y="679"/>
                  </a:cxn>
                  <a:cxn ang="0">
                    <a:pos x="348" y="724"/>
                  </a:cxn>
                  <a:cxn ang="0">
                    <a:pos x="374" y="694"/>
                  </a:cxn>
                  <a:cxn ang="0">
                    <a:pos x="389" y="630"/>
                  </a:cxn>
                  <a:cxn ang="0">
                    <a:pos x="396" y="548"/>
                  </a:cxn>
                  <a:cxn ang="0">
                    <a:pos x="404" y="461"/>
                  </a:cxn>
                  <a:cxn ang="0">
                    <a:pos x="429" y="386"/>
                  </a:cxn>
                  <a:cxn ang="0">
                    <a:pos x="504" y="308"/>
                  </a:cxn>
                  <a:cxn ang="0">
                    <a:pos x="539" y="266"/>
                  </a:cxn>
                  <a:cxn ang="0">
                    <a:pos x="535" y="251"/>
                  </a:cxn>
                  <a:cxn ang="0">
                    <a:pos x="441" y="187"/>
                  </a:cxn>
                  <a:cxn ang="0">
                    <a:pos x="348" y="146"/>
                  </a:cxn>
                  <a:cxn ang="0">
                    <a:pos x="269" y="109"/>
                  </a:cxn>
                  <a:cxn ang="0">
                    <a:pos x="220" y="86"/>
                  </a:cxn>
                  <a:cxn ang="0">
                    <a:pos x="171" y="57"/>
                  </a:cxn>
                  <a:cxn ang="0">
                    <a:pos x="142" y="41"/>
                  </a:cxn>
                  <a:cxn ang="0">
                    <a:pos x="93" y="37"/>
                  </a:cxn>
                  <a:cxn ang="0">
                    <a:pos x="63" y="64"/>
                  </a:cxn>
                  <a:cxn ang="0">
                    <a:pos x="41" y="105"/>
                  </a:cxn>
                  <a:cxn ang="0">
                    <a:pos x="41" y="142"/>
                  </a:cxn>
                  <a:cxn ang="0">
                    <a:pos x="37" y="180"/>
                  </a:cxn>
                  <a:cxn ang="0">
                    <a:pos x="7" y="161"/>
                  </a:cxn>
                </a:cxnLst>
                <a:rect l="0" t="0" r="r" b="b"/>
                <a:pathLst>
                  <a:path w="595" h="770">
                    <a:moveTo>
                      <a:pt x="7" y="161"/>
                    </a:moveTo>
                    <a:lnTo>
                      <a:pt x="3" y="101"/>
                    </a:lnTo>
                    <a:lnTo>
                      <a:pt x="33" y="45"/>
                    </a:lnTo>
                    <a:lnTo>
                      <a:pt x="90" y="0"/>
                    </a:lnTo>
                    <a:lnTo>
                      <a:pt x="175" y="19"/>
                    </a:lnTo>
                    <a:lnTo>
                      <a:pt x="250" y="71"/>
                    </a:lnTo>
                    <a:lnTo>
                      <a:pt x="344" y="112"/>
                    </a:lnTo>
                    <a:lnTo>
                      <a:pt x="445" y="154"/>
                    </a:lnTo>
                    <a:lnTo>
                      <a:pt x="539" y="210"/>
                    </a:lnTo>
                    <a:lnTo>
                      <a:pt x="594" y="262"/>
                    </a:lnTo>
                    <a:lnTo>
                      <a:pt x="583" y="278"/>
                    </a:lnTo>
                    <a:lnTo>
                      <a:pt x="478" y="375"/>
                    </a:lnTo>
                    <a:lnTo>
                      <a:pt x="441" y="428"/>
                    </a:lnTo>
                    <a:lnTo>
                      <a:pt x="433" y="477"/>
                    </a:lnTo>
                    <a:lnTo>
                      <a:pt x="429" y="540"/>
                    </a:lnTo>
                    <a:lnTo>
                      <a:pt x="423" y="623"/>
                    </a:lnTo>
                    <a:lnTo>
                      <a:pt x="404" y="709"/>
                    </a:lnTo>
                    <a:lnTo>
                      <a:pt x="374" y="757"/>
                    </a:lnTo>
                    <a:lnTo>
                      <a:pt x="344" y="769"/>
                    </a:lnTo>
                    <a:lnTo>
                      <a:pt x="310" y="743"/>
                    </a:lnTo>
                    <a:lnTo>
                      <a:pt x="254" y="709"/>
                    </a:lnTo>
                    <a:lnTo>
                      <a:pt x="194" y="672"/>
                    </a:lnTo>
                    <a:lnTo>
                      <a:pt x="127" y="645"/>
                    </a:lnTo>
                    <a:lnTo>
                      <a:pt x="67" y="637"/>
                    </a:lnTo>
                    <a:lnTo>
                      <a:pt x="37" y="589"/>
                    </a:lnTo>
                    <a:lnTo>
                      <a:pt x="15" y="518"/>
                    </a:lnTo>
                    <a:lnTo>
                      <a:pt x="0" y="402"/>
                    </a:lnTo>
                    <a:lnTo>
                      <a:pt x="3" y="300"/>
                    </a:lnTo>
                    <a:lnTo>
                      <a:pt x="11" y="240"/>
                    </a:lnTo>
                    <a:lnTo>
                      <a:pt x="37" y="240"/>
                    </a:lnTo>
                    <a:lnTo>
                      <a:pt x="33" y="341"/>
                    </a:lnTo>
                    <a:lnTo>
                      <a:pt x="33" y="450"/>
                    </a:lnTo>
                    <a:lnTo>
                      <a:pt x="48" y="514"/>
                    </a:lnTo>
                    <a:lnTo>
                      <a:pt x="74" y="589"/>
                    </a:lnTo>
                    <a:lnTo>
                      <a:pt x="134" y="619"/>
                    </a:lnTo>
                    <a:lnTo>
                      <a:pt x="216" y="641"/>
                    </a:lnTo>
                    <a:lnTo>
                      <a:pt x="284" y="679"/>
                    </a:lnTo>
                    <a:lnTo>
                      <a:pt x="348" y="724"/>
                    </a:lnTo>
                    <a:lnTo>
                      <a:pt x="374" y="694"/>
                    </a:lnTo>
                    <a:lnTo>
                      <a:pt x="389" y="630"/>
                    </a:lnTo>
                    <a:lnTo>
                      <a:pt x="396" y="548"/>
                    </a:lnTo>
                    <a:lnTo>
                      <a:pt x="404" y="461"/>
                    </a:lnTo>
                    <a:lnTo>
                      <a:pt x="429" y="386"/>
                    </a:lnTo>
                    <a:lnTo>
                      <a:pt x="504" y="308"/>
                    </a:lnTo>
                    <a:lnTo>
                      <a:pt x="539" y="266"/>
                    </a:lnTo>
                    <a:lnTo>
                      <a:pt x="535" y="251"/>
                    </a:lnTo>
                    <a:lnTo>
                      <a:pt x="441" y="187"/>
                    </a:lnTo>
                    <a:lnTo>
                      <a:pt x="348" y="146"/>
                    </a:lnTo>
                    <a:lnTo>
                      <a:pt x="269" y="109"/>
                    </a:lnTo>
                    <a:lnTo>
                      <a:pt x="220" y="86"/>
                    </a:lnTo>
                    <a:lnTo>
                      <a:pt x="171" y="57"/>
                    </a:lnTo>
                    <a:lnTo>
                      <a:pt x="142" y="41"/>
                    </a:lnTo>
                    <a:lnTo>
                      <a:pt x="93" y="37"/>
                    </a:lnTo>
                    <a:lnTo>
                      <a:pt x="63" y="64"/>
                    </a:lnTo>
                    <a:lnTo>
                      <a:pt x="41" y="105"/>
                    </a:lnTo>
                    <a:lnTo>
                      <a:pt x="41" y="142"/>
                    </a:lnTo>
                    <a:lnTo>
                      <a:pt x="37" y="180"/>
                    </a:lnTo>
                    <a:lnTo>
                      <a:pt x="7" y="16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88" name="Freeform 56"/>
              <p:cNvSpPr>
                <a:spLocks/>
              </p:cNvSpPr>
              <p:nvPr/>
            </p:nvSpPr>
            <p:spPr bwMode="auto">
              <a:xfrm>
                <a:off x="1018" y="2881"/>
                <a:ext cx="809" cy="275"/>
              </a:xfrm>
              <a:custGeom>
                <a:avLst/>
                <a:gdLst/>
                <a:ahLst/>
                <a:cxnLst>
                  <a:cxn ang="0">
                    <a:pos x="0" y="214"/>
                  </a:cxn>
                  <a:cxn ang="0">
                    <a:pos x="18" y="191"/>
                  </a:cxn>
                  <a:cxn ang="0">
                    <a:pos x="59" y="184"/>
                  </a:cxn>
                  <a:cxn ang="0">
                    <a:pos x="191" y="210"/>
                  </a:cxn>
                  <a:cxn ang="0">
                    <a:pos x="317" y="233"/>
                  </a:cxn>
                  <a:cxn ang="0">
                    <a:pos x="475" y="229"/>
                  </a:cxn>
                  <a:cxn ang="0">
                    <a:pos x="620" y="198"/>
                  </a:cxn>
                  <a:cxn ang="0">
                    <a:pos x="711" y="146"/>
                  </a:cxn>
                  <a:cxn ang="0">
                    <a:pos x="699" y="105"/>
                  </a:cxn>
                  <a:cxn ang="0">
                    <a:pos x="714" y="49"/>
                  </a:cxn>
                  <a:cxn ang="0">
                    <a:pos x="748" y="19"/>
                  </a:cxn>
                  <a:cxn ang="0">
                    <a:pos x="785" y="0"/>
                  </a:cxn>
                  <a:cxn ang="0">
                    <a:pos x="800" y="41"/>
                  </a:cxn>
                  <a:cxn ang="0">
                    <a:pos x="808" y="82"/>
                  </a:cxn>
                  <a:cxn ang="0">
                    <a:pos x="792" y="161"/>
                  </a:cxn>
                  <a:cxn ang="0">
                    <a:pos x="755" y="184"/>
                  </a:cxn>
                  <a:cxn ang="0">
                    <a:pos x="665" y="214"/>
                  </a:cxn>
                  <a:cxn ang="0">
                    <a:pos x="568" y="240"/>
                  </a:cxn>
                  <a:cxn ang="0">
                    <a:pos x="407" y="270"/>
                  </a:cxn>
                  <a:cxn ang="0">
                    <a:pos x="258" y="274"/>
                  </a:cxn>
                  <a:cxn ang="0">
                    <a:pos x="55" y="255"/>
                  </a:cxn>
                  <a:cxn ang="0">
                    <a:pos x="0" y="214"/>
                  </a:cxn>
                </a:cxnLst>
                <a:rect l="0" t="0" r="r" b="b"/>
                <a:pathLst>
                  <a:path w="809" h="275">
                    <a:moveTo>
                      <a:pt x="0" y="214"/>
                    </a:moveTo>
                    <a:lnTo>
                      <a:pt x="18" y="191"/>
                    </a:lnTo>
                    <a:lnTo>
                      <a:pt x="59" y="184"/>
                    </a:lnTo>
                    <a:lnTo>
                      <a:pt x="191" y="210"/>
                    </a:lnTo>
                    <a:lnTo>
                      <a:pt x="317" y="233"/>
                    </a:lnTo>
                    <a:lnTo>
                      <a:pt x="475" y="229"/>
                    </a:lnTo>
                    <a:lnTo>
                      <a:pt x="620" y="198"/>
                    </a:lnTo>
                    <a:lnTo>
                      <a:pt x="711" y="146"/>
                    </a:lnTo>
                    <a:lnTo>
                      <a:pt x="699" y="105"/>
                    </a:lnTo>
                    <a:lnTo>
                      <a:pt x="714" y="49"/>
                    </a:lnTo>
                    <a:lnTo>
                      <a:pt x="748" y="19"/>
                    </a:lnTo>
                    <a:lnTo>
                      <a:pt x="785" y="0"/>
                    </a:lnTo>
                    <a:lnTo>
                      <a:pt x="800" y="41"/>
                    </a:lnTo>
                    <a:lnTo>
                      <a:pt x="808" y="82"/>
                    </a:lnTo>
                    <a:lnTo>
                      <a:pt x="792" y="161"/>
                    </a:lnTo>
                    <a:lnTo>
                      <a:pt x="755" y="184"/>
                    </a:lnTo>
                    <a:lnTo>
                      <a:pt x="665" y="214"/>
                    </a:lnTo>
                    <a:lnTo>
                      <a:pt x="568" y="240"/>
                    </a:lnTo>
                    <a:lnTo>
                      <a:pt x="407" y="270"/>
                    </a:lnTo>
                    <a:lnTo>
                      <a:pt x="258" y="274"/>
                    </a:lnTo>
                    <a:lnTo>
                      <a:pt x="55" y="255"/>
                    </a:lnTo>
                    <a:lnTo>
                      <a:pt x="0" y="21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89" name="Freeform 57"/>
              <p:cNvSpPr>
                <a:spLocks/>
              </p:cNvSpPr>
              <p:nvPr/>
            </p:nvSpPr>
            <p:spPr bwMode="auto">
              <a:xfrm>
                <a:off x="954" y="2686"/>
                <a:ext cx="439" cy="391"/>
              </a:xfrm>
              <a:custGeom>
                <a:avLst/>
                <a:gdLst/>
                <a:ahLst/>
                <a:cxnLst>
                  <a:cxn ang="0">
                    <a:pos x="12" y="390"/>
                  </a:cxn>
                  <a:cxn ang="0">
                    <a:pos x="0" y="353"/>
                  </a:cxn>
                  <a:cxn ang="0">
                    <a:pos x="22" y="319"/>
                  </a:cxn>
                  <a:cxn ang="0">
                    <a:pos x="97" y="289"/>
                  </a:cxn>
                  <a:cxn ang="0">
                    <a:pos x="184" y="282"/>
                  </a:cxn>
                  <a:cxn ang="0">
                    <a:pos x="243" y="263"/>
                  </a:cxn>
                  <a:cxn ang="0">
                    <a:pos x="281" y="229"/>
                  </a:cxn>
                  <a:cxn ang="0">
                    <a:pos x="322" y="154"/>
                  </a:cxn>
                  <a:cxn ang="0">
                    <a:pos x="355" y="71"/>
                  </a:cxn>
                  <a:cxn ang="0">
                    <a:pos x="355" y="30"/>
                  </a:cxn>
                  <a:cxn ang="0">
                    <a:pos x="374" y="8"/>
                  </a:cxn>
                  <a:cxn ang="0">
                    <a:pos x="400" y="0"/>
                  </a:cxn>
                  <a:cxn ang="0">
                    <a:pos x="426" y="19"/>
                  </a:cxn>
                  <a:cxn ang="0">
                    <a:pos x="438" y="60"/>
                  </a:cxn>
                  <a:cxn ang="0">
                    <a:pos x="434" y="113"/>
                  </a:cxn>
                  <a:cxn ang="0">
                    <a:pos x="419" y="150"/>
                  </a:cxn>
                  <a:cxn ang="0">
                    <a:pos x="404" y="150"/>
                  </a:cxn>
                  <a:cxn ang="0">
                    <a:pos x="397" y="135"/>
                  </a:cxn>
                  <a:cxn ang="0">
                    <a:pos x="374" y="132"/>
                  </a:cxn>
                  <a:cxn ang="0">
                    <a:pos x="333" y="188"/>
                  </a:cxn>
                  <a:cxn ang="0">
                    <a:pos x="284" y="274"/>
                  </a:cxn>
                  <a:cxn ang="0">
                    <a:pos x="251" y="311"/>
                  </a:cxn>
                  <a:cxn ang="0">
                    <a:pos x="184" y="334"/>
                  </a:cxn>
                  <a:cxn ang="0">
                    <a:pos x="105" y="357"/>
                  </a:cxn>
                  <a:cxn ang="0">
                    <a:pos x="53" y="375"/>
                  </a:cxn>
                  <a:cxn ang="0">
                    <a:pos x="12" y="390"/>
                  </a:cxn>
                </a:cxnLst>
                <a:rect l="0" t="0" r="r" b="b"/>
                <a:pathLst>
                  <a:path w="439" h="391">
                    <a:moveTo>
                      <a:pt x="12" y="390"/>
                    </a:moveTo>
                    <a:lnTo>
                      <a:pt x="0" y="353"/>
                    </a:lnTo>
                    <a:lnTo>
                      <a:pt x="22" y="319"/>
                    </a:lnTo>
                    <a:lnTo>
                      <a:pt x="97" y="289"/>
                    </a:lnTo>
                    <a:lnTo>
                      <a:pt x="184" y="282"/>
                    </a:lnTo>
                    <a:lnTo>
                      <a:pt x="243" y="263"/>
                    </a:lnTo>
                    <a:lnTo>
                      <a:pt x="281" y="229"/>
                    </a:lnTo>
                    <a:lnTo>
                      <a:pt x="322" y="154"/>
                    </a:lnTo>
                    <a:lnTo>
                      <a:pt x="355" y="71"/>
                    </a:lnTo>
                    <a:lnTo>
                      <a:pt x="355" y="30"/>
                    </a:lnTo>
                    <a:lnTo>
                      <a:pt x="374" y="8"/>
                    </a:lnTo>
                    <a:lnTo>
                      <a:pt x="400" y="0"/>
                    </a:lnTo>
                    <a:lnTo>
                      <a:pt x="426" y="19"/>
                    </a:lnTo>
                    <a:lnTo>
                      <a:pt x="438" y="60"/>
                    </a:lnTo>
                    <a:lnTo>
                      <a:pt x="434" y="113"/>
                    </a:lnTo>
                    <a:lnTo>
                      <a:pt x="419" y="150"/>
                    </a:lnTo>
                    <a:lnTo>
                      <a:pt x="404" y="150"/>
                    </a:lnTo>
                    <a:lnTo>
                      <a:pt x="397" y="135"/>
                    </a:lnTo>
                    <a:lnTo>
                      <a:pt x="374" y="132"/>
                    </a:lnTo>
                    <a:lnTo>
                      <a:pt x="333" y="188"/>
                    </a:lnTo>
                    <a:lnTo>
                      <a:pt x="284" y="274"/>
                    </a:lnTo>
                    <a:lnTo>
                      <a:pt x="251" y="311"/>
                    </a:lnTo>
                    <a:lnTo>
                      <a:pt x="184" y="334"/>
                    </a:lnTo>
                    <a:lnTo>
                      <a:pt x="105" y="357"/>
                    </a:lnTo>
                    <a:lnTo>
                      <a:pt x="53" y="375"/>
                    </a:lnTo>
                    <a:lnTo>
                      <a:pt x="12" y="39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90" name="Freeform 58"/>
              <p:cNvSpPr>
                <a:spLocks/>
              </p:cNvSpPr>
              <p:nvPr/>
            </p:nvSpPr>
            <p:spPr bwMode="auto">
              <a:xfrm>
                <a:off x="898" y="3019"/>
                <a:ext cx="334" cy="579"/>
              </a:xfrm>
              <a:custGeom>
                <a:avLst/>
                <a:gdLst/>
                <a:ahLst/>
                <a:cxnLst>
                  <a:cxn ang="0">
                    <a:pos x="0" y="76"/>
                  </a:cxn>
                  <a:cxn ang="0">
                    <a:pos x="18" y="31"/>
                  </a:cxn>
                  <a:cxn ang="0">
                    <a:pos x="44" y="0"/>
                  </a:cxn>
                  <a:cxn ang="0">
                    <a:pos x="111" y="0"/>
                  </a:cxn>
                  <a:cxn ang="0">
                    <a:pos x="179" y="31"/>
                  </a:cxn>
                  <a:cxn ang="0">
                    <a:pos x="258" y="116"/>
                  </a:cxn>
                  <a:cxn ang="0">
                    <a:pos x="298" y="184"/>
                  </a:cxn>
                  <a:cxn ang="0">
                    <a:pos x="325" y="278"/>
                  </a:cxn>
                  <a:cxn ang="0">
                    <a:pos x="333" y="386"/>
                  </a:cxn>
                  <a:cxn ang="0">
                    <a:pos x="318" y="503"/>
                  </a:cxn>
                  <a:cxn ang="0">
                    <a:pos x="280" y="559"/>
                  </a:cxn>
                  <a:cxn ang="0">
                    <a:pos x="213" y="578"/>
                  </a:cxn>
                  <a:cxn ang="0">
                    <a:pos x="172" y="575"/>
                  </a:cxn>
                  <a:cxn ang="0">
                    <a:pos x="138" y="555"/>
                  </a:cxn>
                  <a:cxn ang="0">
                    <a:pos x="108" y="529"/>
                  </a:cxn>
                  <a:cxn ang="0">
                    <a:pos x="97" y="484"/>
                  </a:cxn>
                  <a:cxn ang="0">
                    <a:pos x="104" y="439"/>
                  </a:cxn>
                  <a:cxn ang="0">
                    <a:pos x="130" y="413"/>
                  </a:cxn>
                  <a:cxn ang="0">
                    <a:pos x="149" y="383"/>
                  </a:cxn>
                  <a:cxn ang="0">
                    <a:pos x="156" y="346"/>
                  </a:cxn>
                  <a:cxn ang="0">
                    <a:pos x="156" y="311"/>
                  </a:cxn>
                  <a:cxn ang="0">
                    <a:pos x="142" y="282"/>
                  </a:cxn>
                  <a:cxn ang="0">
                    <a:pos x="89" y="229"/>
                  </a:cxn>
                  <a:cxn ang="0">
                    <a:pos x="26" y="169"/>
                  </a:cxn>
                  <a:cxn ang="0">
                    <a:pos x="3" y="120"/>
                  </a:cxn>
                  <a:cxn ang="0">
                    <a:pos x="0" y="76"/>
                  </a:cxn>
                </a:cxnLst>
                <a:rect l="0" t="0" r="r" b="b"/>
                <a:pathLst>
                  <a:path w="334" h="579">
                    <a:moveTo>
                      <a:pt x="0" y="76"/>
                    </a:moveTo>
                    <a:lnTo>
                      <a:pt x="18" y="31"/>
                    </a:lnTo>
                    <a:lnTo>
                      <a:pt x="44" y="0"/>
                    </a:lnTo>
                    <a:lnTo>
                      <a:pt x="111" y="0"/>
                    </a:lnTo>
                    <a:lnTo>
                      <a:pt x="179" y="31"/>
                    </a:lnTo>
                    <a:lnTo>
                      <a:pt x="258" y="116"/>
                    </a:lnTo>
                    <a:lnTo>
                      <a:pt x="298" y="184"/>
                    </a:lnTo>
                    <a:lnTo>
                      <a:pt x="325" y="278"/>
                    </a:lnTo>
                    <a:lnTo>
                      <a:pt x="333" y="386"/>
                    </a:lnTo>
                    <a:lnTo>
                      <a:pt x="318" y="503"/>
                    </a:lnTo>
                    <a:lnTo>
                      <a:pt x="280" y="559"/>
                    </a:lnTo>
                    <a:lnTo>
                      <a:pt x="213" y="578"/>
                    </a:lnTo>
                    <a:lnTo>
                      <a:pt x="172" y="575"/>
                    </a:lnTo>
                    <a:lnTo>
                      <a:pt x="138" y="555"/>
                    </a:lnTo>
                    <a:lnTo>
                      <a:pt x="108" y="529"/>
                    </a:lnTo>
                    <a:lnTo>
                      <a:pt x="97" y="484"/>
                    </a:lnTo>
                    <a:lnTo>
                      <a:pt x="104" y="439"/>
                    </a:lnTo>
                    <a:lnTo>
                      <a:pt x="130" y="413"/>
                    </a:lnTo>
                    <a:lnTo>
                      <a:pt x="149" y="383"/>
                    </a:lnTo>
                    <a:lnTo>
                      <a:pt x="156" y="346"/>
                    </a:lnTo>
                    <a:lnTo>
                      <a:pt x="156" y="311"/>
                    </a:lnTo>
                    <a:lnTo>
                      <a:pt x="142" y="282"/>
                    </a:lnTo>
                    <a:lnTo>
                      <a:pt x="89" y="229"/>
                    </a:lnTo>
                    <a:lnTo>
                      <a:pt x="26" y="169"/>
                    </a:lnTo>
                    <a:lnTo>
                      <a:pt x="3" y="120"/>
                    </a:lnTo>
                    <a:lnTo>
                      <a:pt x="0" y="76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91" name="Freeform 59"/>
              <p:cNvSpPr>
                <a:spLocks/>
              </p:cNvSpPr>
              <p:nvPr/>
            </p:nvSpPr>
            <p:spPr bwMode="auto">
              <a:xfrm>
                <a:off x="823" y="2626"/>
                <a:ext cx="342" cy="305"/>
              </a:xfrm>
              <a:custGeom>
                <a:avLst/>
                <a:gdLst/>
                <a:ahLst/>
                <a:cxnLst>
                  <a:cxn ang="0">
                    <a:pos x="250" y="166"/>
                  </a:cxn>
                  <a:cxn ang="0">
                    <a:pos x="224" y="113"/>
                  </a:cxn>
                  <a:cxn ang="0">
                    <a:pos x="176" y="49"/>
                  </a:cxn>
                  <a:cxn ang="0">
                    <a:pos x="131" y="8"/>
                  </a:cxn>
                  <a:cxn ang="0">
                    <a:pos x="78" y="0"/>
                  </a:cxn>
                  <a:cxn ang="0">
                    <a:pos x="34" y="16"/>
                  </a:cxn>
                  <a:cxn ang="0">
                    <a:pos x="3" y="53"/>
                  </a:cxn>
                  <a:cxn ang="0">
                    <a:pos x="0" y="105"/>
                  </a:cxn>
                  <a:cxn ang="0">
                    <a:pos x="22" y="180"/>
                  </a:cxn>
                  <a:cxn ang="0">
                    <a:pos x="78" y="251"/>
                  </a:cxn>
                  <a:cxn ang="0">
                    <a:pos x="142" y="300"/>
                  </a:cxn>
                  <a:cxn ang="0">
                    <a:pos x="202" y="304"/>
                  </a:cxn>
                  <a:cxn ang="0">
                    <a:pos x="239" y="289"/>
                  </a:cxn>
                  <a:cxn ang="0">
                    <a:pos x="247" y="267"/>
                  </a:cxn>
                  <a:cxn ang="0">
                    <a:pos x="250" y="233"/>
                  </a:cxn>
                  <a:cxn ang="0">
                    <a:pos x="295" y="241"/>
                  </a:cxn>
                  <a:cxn ang="0">
                    <a:pos x="325" y="255"/>
                  </a:cxn>
                  <a:cxn ang="0">
                    <a:pos x="341" y="233"/>
                  </a:cxn>
                  <a:cxn ang="0">
                    <a:pos x="325" y="218"/>
                  </a:cxn>
                  <a:cxn ang="0">
                    <a:pos x="276" y="199"/>
                  </a:cxn>
                  <a:cxn ang="0">
                    <a:pos x="247" y="188"/>
                  </a:cxn>
                  <a:cxn ang="0">
                    <a:pos x="250" y="166"/>
                  </a:cxn>
                </a:cxnLst>
                <a:rect l="0" t="0" r="r" b="b"/>
                <a:pathLst>
                  <a:path w="342" h="305">
                    <a:moveTo>
                      <a:pt x="250" y="166"/>
                    </a:moveTo>
                    <a:lnTo>
                      <a:pt x="224" y="113"/>
                    </a:lnTo>
                    <a:lnTo>
                      <a:pt x="176" y="49"/>
                    </a:lnTo>
                    <a:lnTo>
                      <a:pt x="131" y="8"/>
                    </a:lnTo>
                    <a:lnTo>
                      <a:pt x="78" y="0"/>
                    </a:lnTo>
                    <a:lnTo>
                      <a:pt x="34" y="16"/>
                    </a:lnTo>
                    <a:lnTo>
                      <a:pt x="3" y="53"/>
                    </a:lnTo>
                    <a:lnTo>
                      <a:pt x="0" y="105"/>
                    </a:lnTo>
                    <a:lnTo>
                      <a:pt x="22" y="180"/>
                    </a:lnTo>
                    <a:lnTo>
                      <a:pt x="78" y="251"/>
                    </a:lnTo>
                    <a:lnTo>
                      <a:pt x="142" y="300"/>
                    </a:lnTo>
                    <a:lnTo>
                      <a:pt x="202" y="304"/>
                    </a:lnTo>
                    <a:lnTo>
                      <a:pt x="239" y="289"/>
                    </a:lnTo>
                    <a:lnTo>
                      <a:pt x="247" y="267"/>
                    </a:lnTo>
                    <a:lnTo>
                      <a:pt x="250" y="233"/>
                    </a:lnTo>
                    <a:lnTo>
                      <a:pt x="295" y="241"/>
                    </a:lnTo>
                    <a:lnTo>
                      <a:pt x="325" y="255"/>
                    </a:lnTo>
                    <a:lnTo>
                      <a:pt x="341" y="233"/>
                    </a:lnTo>
                    <a:lnTo>
                      <a:pt x="325" y="218"/>
                    </a:lnTo>
                    <a:lnTo>
                      <a:pt x="276" y="199"/>
                    </a:lnTo>
                    <a:lnTo>
                      <a:pt x="247" y="188"/>
                    </a:lnTo>
                    <a:lnTo>
                      <a:pt x="250" y="166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92" name="Freeform 60"/>
              <p:cNvSpPr>
                <a:spLocks/>
              </p:cNvSpPr>
              <p:nvPr/>
            </p:nvSpPr>
            <p:spPr bwMode="auto">
              <a:xfrm>
                <a:off x="976" y="3499"/>
                <a:ext cx="211" cy="571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90" y="4"/>
                  </a:cxn>
                  <a:cxn ang="0">
                    <a:pos x="116" y="53"/>
                  </a:cxn>
                  <a:cxn ang="0">
                    <a:pos x="109" y="102"/>
                  </a:cxn>
                  <a:cxn ang="0">
                    <a:pos x="97" y="203"/>
                  </a:cxn>
                  <a:cxn ang="0">
                    <a:pos x="101" y="267"/>
                  </a:cxn>
                  <a:cxn ang="0">
                    <a:pos x="97" y="331"/>
                  </a:cxn>
                  <a:cxn ang="0">
                    <a:pos x="68" y="462"/>
                  </a:cxn>
                  <a:cxn ang="0">
                    <a:pos x="60" y="495"/>
                  </a:cxn>
                  <a:cxn ang="0">
                    <a:pos x="68" y="503"/>
                  </a:cxn>
                  <a:cxn ang="0">
                    <a:pos x="109" y="481"/>
                  </a:cxn>
                  <a:cxn ang="0">
                    <a:pos x="176" y="469"/>
                  </a:cxn>
                  <a:cxn ang="0">
                    <a:pos x="210" y="485"/>
                  </a:cxn>
                  <a:cxn ang="0">
                    <a:pos x="206" y="511"/>
                  </a:cxn>
                  <a:cxn ang="0">
                    <a:pos x="161" y="522"/>
                  </a:cxn>
                  <a:cxn ang="0">
                    <a:pos x="109" y="526"/>
                  </a:cxn>
                  <a:cxn ang="0">
                    <a:pos x="56" y="548"/>
                  </a:cxn>
                  <a:cxn ang="0">
                    <a:pos x="16" y="570"/>
                  </a:cxn>
                  <a:cxn ang="0">
                    <a:pos x="0" y="560"/>
                  </a:cxn>
                  <a:cxn ang="0">
                    <a:pos x="0" y="522"/>
                  </a:cxn>
                  <a:cxn ang="0">
                    <a:pos x="30" y="451"/>
                  </a:cxn>
                  <a:cxn ang="0">
                    <a:pos x="45" y="368"/>
                  </a:cxn>
                  <a:cxn ang="0">
                    <a:pos x="52" y="252"/>
                  </a:cxn>
                  <a:cxn ang="0">
                    <a:pos x="38" y="147"/>
                  </a:cxn>
                  <a:cxn ang="0">
                    <a:pos x="23" y="65"/>
                  </a:cxn>
                  <a:cxn ang="0">
                    <a:pos x="38" y="0"/>
                  </a:cxn>
                  <a:cxn ang="0">
                    <a:pos x="52" y="0"/>
                  </a:cxn>
                </a:cxnLst>
                <a:rect l="0" t="0" r="r" b="b"/>
                <a:pathLst>
                  <a:path w="211" h="571">
                    <a:moveTo>
                      <a:pt x="52" y="0"/>
                    </a:moveTo>
                    <a:lnTo>
                      <a:pt x="90" y="4"/>
                    </a:lnTo>
                    <a:lnTo>
                      <a:pt x="116" y="53"/>
                    </a:lnTo>
                    <a:lnTo>
                      <a:pt x="109" y="102"/>
                    </a:lnTo>
                    <a:lnTo>
                      <a:pt x="97" y="203"/>
                    </a:lnTo>
                    <a:lnTo>
                      <a:pt x="101" y="267"/>
                    </a:lnTo>
                    <a:lnTo>
                      <a:pt x="97" y="331"/>
                    </a:lnTo>
                    <a:lnTo>
                      <a:pt x="68" y="462"/>
                    </a:lnTo>
                    <a:lnTo>
                      <a:pt x="60" y="495"/>
                    </a:lnTo>
                    <a:lnTo>
                      <a:pt x="68" y="503"/>
                    </a:lnTo>
                    <a:lnTo>
                      <a:pt x="109" y="481"/>
                    </a:lnTo>
                    <a:lnTo>
                      <a:pt x="176" y="469"/>
                    </a:lnTo>
                    <a:lnTo>
                      <a:pt x="210" y="485"/>
                    </a:lnTo>
                    <a:lnTo>
                      <a:pt x="206" y="511"/>
                    </a:lnTo>
                    <a:lnTo>
                      <a:pt x="161" y="522"/>
                    </a:lnTo>
                    <a:lnTo>
                      <a:pt x="109" y="526"/>
                    </a:lnTo>
                    <a:lnTo>
                      <a:pt x="56" y="548"/>
                    </a:lnTo>
                    <a:lnTo>
                      <a:pt x="16" y="570"/>
                    </a:lnTo>
                    <a:lnTo>
                      <a:pt x="0" y="560"/>
                    </a:lnTo>
                    <a:lnTo>
                      <a:pt x="0" y="522"/>
                    </a:lnTo>
                    <a:lnTo>
                      <a:pt x="30" y="451"/>
                    </a:lnTo>
                    <a:lnTo>
                      <a:pt x="45" y="368"/>
                    </a:lnTo>
                    <a:lnTo>
                      <a:pt x="52" y="252"/>
                    </a:lnTo>
                    <a:lnTo>
                      <a:pt x="38" y="147"/>
                    </a:lnTo>
                    <a:lnTo>
                      <a:pt x="23" y="65"/>
                    </a:lnTo>
                    <a:lnTo>
                      <a:pt x="38" y="0"/>
                    </a:lnTo>
                    <a:lnTo>
                      <a:pt x="52" y="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93" name="Freeform 61"/>
              <p:cNvSpPr>
                <a:spLocks/>
              </p:cNvSpPr>
              <p:nvPr/>
            </p:nvSpPr>
            <p:spPr bwMode="auto">
              <a:xfrm>
                <a:off x="1092" y="3447"/>
                <a:ext cx="338" cy="665"/>
              </a:xfrm>
              <a:custGeom>
                <a:avLst/>
                <a:gdLst/>
                <a:ahLst/>
                <a:cxnLst>
                  <a:cxn ang="0">
                    <a:pos x="72" y="7"/>
                  </a:cxn>
                  <a:cxn ang="0">
                    <a:pos x="19" y="0"/>
                  </a:cxn>
                  <a:cxn ang="0">
                    <a:pos x="0" y="38"/>
                  </a:cxn>
                  <a:cxn ang="0">
                    <a:pos x="19" y="82"/>
                  </a:cxn>
                  <a:cxn ang="0">
                    <a:pos x="72" y="157"/>
                  </a:cxn>
                  <a:cxn ang="0">
                    <a:pos x="112" y="267"/>
                  </a:cxn>
                  <a:cxn ang="0">
                    <a:pos x="127" y="356"/>
                  </a:cxn>
                  <a:cxn ang="0">
                    <a:pos x="120" y="450"/>
                  </a:cxn>
                  <a:cxn ang="0">
                    <a:pos x="105" y="570"/>
                  </a:cxn>
                  <a:cxn ang="0">
                    <a:pos x="90" y="638"/>
                  </a:cxn>
                  <a:cxn ang="0">
                    <a:pos x="98" y="664"/>
                  </a:cxn>
                  <a:cxn ang="0">
                    <a:pos x="124" y="664"/>
                  </a:cxn>
                  <a:cxn ang="0">
                    <a:pos x="172" y="641"/>
                  </a:cxn>
                  <a:cxn ang="0">
                    <a:pos x="247" y="626"/>
                  </a:cxn>
                  <a:cxn ang="0">
                    <a:pos x="326" y="626"/>
                  </a:cxn>
                  <a:cxn ang="0">
                    <a:pos x="337" y="604"/>
                  </a:cxn>
                  <a:cxn ang="0">
                    <a:pos x="292" y="574"/>
                  </a:cxn>
                  <a:cxn ang="0">
                    <a:pos x="269" y="574"/>
                  </a:cxn>
                  <a:cxn ang="0">
                    <a:pos x="172" y="604"/>
                  </a:cxn>
                  <a:cxn ang="0">
                    <a:pos x="143" y="615"/>
                  </a:cxn>
                  <a:cxn ang="0">
                    <a:pos x="135" y="600"/>
                  </a:cxn>
                  <a:cxn ang="0">
                    <a:pos x="150" y="503"/>
                  </a:cxn>
                  <a:cxn ang="0">
                    <a:pos x="169" y="397"/>
                  </a:cxn>
                  <a:cxn ang="0">
                    <a:pos x="172" y="304"/>
                  </a:cxn>
                  <a:cxn ang="0">
                    <a:pos x="157" y="210"/>
                  </a:cxn>
                  <a:cxn ang="0">
                    <a:pos x="131" y="101"/>
                  </a:cxn>
                  <a:cxn ang="0">
                    <a:pos x="101" y="19"/>
                  </a:cxn>
                  <a:cxn ang="0">
                    <a:pos x="72" y="7"/>
                  </a:cxn>
                </a:cxnLst>
                <a:rect l="0" t="0" r="r" b="b"/>
                <a:pathLst>
                  <a:path w="338" h="665">
                    <a:moveTo>
                      <a:pt x="72" y="7"/>
                    </a:moveTo>
                    <a:lnTo>
                      <a:pt x="19" y="0"/>
                    </a:lnTo>
                    <a:lnTo>
                      <a:pt x="0" y="38"/>
                    </a:lnTo>
                    <a:lnTo>
                      <a:pt x="19" y="82"/>
                    </a:lnTo>
                    <a:lnTo>
                      <a:pt x="72" y="157"/>
                    </a:lnTo>
                    <a:lnTo>
                      <a:pt x="112" y="267"/>
                    </a:lnTo>
                    <a:lnTo>
                      <a:pt x="127" y="356"/>
                    </a:lnTo>
                    <a:lnTo>
                      <a:pt x="120" y="450"/>
                    </a:lnTo>
                    <a:lnTo>
                      <a:pt x="105" y="570"/>
                    </a:lnTo>
                    <a:lnTo>
                      <a:pt x="90" y="638"/>
                    </a:lnTo>
                    <a:lnTo>
                      <a:pt x="98" y="664"/>
                    </a:lnTo>
                    <a:lnTo>
                      <a:pt x="124" y="664"/>
                    </a:lnTo>
                    <a:lnTo>
                      <a:pt x="172" y="641"/>
                    </a:lnTo>
                    <a:lnTo>
                      <a:pt x="247" y="626"/>
                    </a:lnTo>
                    <a:lnTo>
                      <a:pt x="326" y="626"/>
                    </a:lnTo>
                    <a:lnTo>
                      <a:pt x="337" y="604"/>
                    </a:lnTo>
                    <a:lnTo>
                      <a:pt x="292" y="574"/>
                    </a:lnTo>
                    <a:lnTo>
                      <a:pt x="269" y="574"/>
                    </a:lnTo>
                    <a:lnTo>
                      <a:pt x="172" y="604"/>
                    </a:lnTo>
                    <a:lnTo>
                      <a:pt x="143" y="615"/>
                    </a:lnTo>
                    <a:lnTo>
                      <a:pt x="135" y="600"/>
                    </a:lnTo>
                    <a:lnTo>
                      <a:pt x="150" y="503"/>
                    </a:lnTo>
                    <a:lnTo>
                      <a:pt x="169" y="397"/>
                    </a:lnTo>
                    <a:lnTo>
                      <a:pt x="172" y="304"/>
                    </a:lnTo>
                    <a:lnTo>
                      <a:pt x="157" y="210"/>
                    </a:lnTo>
                    <a:lnTo>
                      <a:pt x="131" y="101"/>
                    </a:lnTo>
                    <a:lnTo>
                      <a:pt x="101" y="19"/>
                    </a:lnTo>
                    <a:lnTo>
                      <a:pt x="72" y="7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94" name="Rectangle 62"/>
              <p:cNvSpPr>
                <a:spLocks noChangeArrowheads="1"/>
              </p:cNvSpPr>
              <p:nvPr/>
            </p:nvSpPr>
            <p:spPr bwMode="auto">
              <a:xfrm>
                <a:off x="710" y="3753"/>
                <a:ext cx="114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楷体_GB2312" pitchFamily="50" charset="-122"/>
                    <a:ea typeface="楷体_GB2312" pitchFamily="50" charset="-122"/>
                  </a:rPr>
                  <a:t>测试评估</a:t>
                </a:r>
              </a:p>
            </p:txBody>
          </p:sp>
          <p:graphicFrame>
            <p:nvGraphicFramePr>
              <p:cNvPr id="18495" name="Object 63"/>
              <p:cNvGraphicFramePr>
                <a:graphicFrameLocks/>
              </p:cNvGraphicFramePr>
              <p:nvPr/>
            </p:nvGraphicFramePr>
            <p:xfrm>
              <a:off x="1421" y="2683"/>
              <a:ext cx="259" cy="382"/>
            </p:xfrm>
            <a:graphic>
              <a:graphicData uri="http://schemas.openxmlformats.org/presentationml/2006/ole">
                <p:oleObj spid="_x0000_s126038" name="剪辑" r:id="rId9" imgW="2489982" imgH="3662875" progId="">
                  <p:embed/>
                </p:oleObj>
              </a:graphicData>
            </a:graphic>
          </p:graphicFrame>
        </p:grpSp>
      </p:grpSp>
      <p:sp>
        <p:nvSpPr>
          <p:cNvPr id="64" name="Rectangle 2"/>
          <p:cNvSpPr txBox="1">
            <a:spLocks noChangeArrowheads="1"/>
          </p:cNvSpPr>
          <p:nvPr/>
        </p:nvSpPr>
        <p:spPr bwMode="auto">
          <a:xfrm>
            <a:off x="803275" y="371475"/>
            <a:ext cx="83407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970E7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软件测试的流程和方法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970E7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6495804" y="1650670"/>
            <a:ext cx="2434440" cy="451262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002060"/>
                </a:solidFill>
                <a:latin typeface="+mn-ea"/>
              </a:rPr>
              <a:t>软件测试的方法</a:t>
            </a:r>
            <a:endParaRPr lang="en-US" altLang="zh-CN" b="1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 smtClean="0">
                <a:solidFill>
                  <a:srgbClr val="002060"/>
                </a:solidFill>
                <a:latin typeface="+mn-ea"/>
              </a:rPr>
              <a:t> </a:t>
            </a:r>
            <a:r>
              <a:rPr lang="zh-CN" altLang="en-US" sz="1600" b="1" dirty="0" smtClean="0">
                <a:solidFill>
                  <a:srgbClr val="002060"/>
                </a:solidFill>
                <a:latin typeface="+mn-ea"/>
              </a:rPr>
              <a:t>白盒测试</a:t>
            </a:r>
            <a:endParaRPr lang="en-US" altLang="zh-CN" sz="1600" b="1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2060"/>
                </a:solidFill>
                <a:latin typeface="+mn-ea"/>
              </a:rPr>
              <a:t>根据程序的结构进行的测试（源代码）</a:t>
            </a:r>
            <a:endParaRPr lang="en-US" altLang="zh-CN" sz="1600" b="1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solidFill>
                  <a:srgbClr val="002060"/>
                </a:solidFill>
                <a:latin typeface="+mn-ea"/>
              </a:rPr>
              <a:t>黑盒测试</a:t>
            </a:r>
            <a:endParaRPr lang="en-US" altLang="zh-CN" sz="1600" b="1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2060"/>
                </a:solidFill>
                <a:latin typeface="+mn-ea"/>
              </a:rPr>
              <a:t>根据程序的输入和输出的测试（执行软件）</a:t>
            </a:r>
            <a:endParaRPr lang="en-US" altLang="zh-CN" sz="1600" b="1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solidFill>
                  <a:srgbClr val="002060"/>
                </a:solidFill>
                <a:latin typeface="+mn-ea"/>
              </a:rPr>
              <a:t>灰盒测试</a:t>
            </a:r>
            <a:endParaRPr lang="en-US" altLang="zh-CN" sz="1600" b="1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solidFill>
                  <a:srgbClr val="002060"/>
                </a:solidFill>
                <a:latin typeface="+mn-ea"/>
              </a:rPr>
              <a:t>白盒和黑盒的混合方式</a:t>
            </a:r>
            <a:endParaRPr lang="en-US" altLang="zh-CN" sz="1600" b="1" dirty="0" smtClean="0">
              <a:solidFill>
                <a:srgbClr val="002060"/>
              </a:solidFill>
              <a:latin typeface="+mn-ea"/>
            </a:endParaRPr>
          </a:p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软件测试阶段划分</a:t>
            </a:r>
            <a:endParaRPr lang="en-US" sz="3200" dirty="0" smtClean="0"/>
          </a:p>
        </p:txBody>
      </p:sp>
      <p:sp>
        <p:nvSpPr>
          <p:cNvPr id="1034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sz="2400" dirty="0" smtClean="0"/>
              <a:t>单元测试 </a:t>
            </a:r>
            <a:r>
              <a:rPr lang="en-US" sz="2400" dirty="0" smtClean="0"/>
              <a:t>Unit testing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集成测试 </a:t>
            </a:r>
            <a:r>
              <a:rPr lang="en-US" sz="2400" dirty="0" smtClean="0"/>
              <a:t>Integration testing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系统测试 </a:t>
            </a:r>
            <a:r>
              <a:rPr lang="en-US" sz="2400" dirty="0" smtClean="0"/>
              <a:t>System testing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验收测试 </a:t>
            </a:r>
            <a:r>
              <a:rPr lang="en-US" altLang="zh-CN" sz="2400" dirty="0" smtClean="0"/>
              <a:t>Acceptance testing</a:t>
            </a:r>
            <a:endParaRPr lang="en-US" sz="2400" dirty="0" smtClean="0"/>
          </a:p>
        </p:txBody>
      </p:sp>
      <p:sp>
        <p:nvSpPr>
          <p:cNvPr id="10342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1034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79420D5-3E3C-4C72-A8D5-BA0B17F71D69}" type="slidenum">
              <a:rPr lang="en-US">
                <a:cs typeface="Arial" charset="0"/>
              </a:rPr>
              <a:pPr/>
              <a:t>35</a:t>
            </a:fld>
            <a:endParaRPr lang="en-US">
              <a:cs typeface="Arial" charset="0"/>
            </a:endParaRPr>
          </a:p>
        </p:txBody>
      </p:sp>
      <p:pic>
        <p:nvPicPr>
          <p:cNvPr id="132098" name="Picture 2" descr="http://www.bole-school.com/userfiles/rjcxj%281%2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2076" y="3847605"/>
            <a:ext cx="3738186" cy="2403662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93700" y="2398713"/>
            <a:ext cx="2209800" cy="2744787"/>
            <a:chOff x="248" y="1511"/>
            <a:chExt cx="1392" cy="1729"/>
          </a:xfrm>
        </p:grpSpPr>
        <p:sp>
          <p:nvSpPr>
            <p:cNvPr id="34819" name="Freeform 3"/>
            <p:cNvSpPr>
              <a:spLocks/>
            </p:cNvSpPr>
            <p:nvPr/>
          </p:nvSpPr>
          <p:spPr bwMode="auto">
            <a:xfrm>
              <a:off x="248" y="1511"/>
              <a:ext cx="1392" cy="1729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384" y="1728"/>
                </a:cxn>
                <a:cxn ang="0">
                  <a:pos x="1360" y="1568"/>
                </a:cxn>
                <a:cxn ang="0">
                  <a:pos x="1315" y="1573"/>
                </a:cxn>
                <a:cxn ang="0">
                  <a:pos x="1252" y="1589"/>
                </a:cxn>
                <a:cxn ang="0">
                  <a:pos x="1202" y="1594"/>
                </a:cxn>
                <a:cxn ang="0">
                  <a:pos x="1151" y="1581"/>
                </a:cxn>
                <a:cxn ang="0">
                  <a:pos x="1107" y="1545"/>
                </a:cxn>
                <a:cxn ang="0">
                  <a:pos x="1076" y="1501"/>
                </a:cxn>
                <a:cxn ang="0">
                  <a:pos x="1061" y="1447"/>
                </a:cxn>
                <a:cxn ang="0">
                  <a:pos x="1063" y="1370"/>
                </a:cxn>
                <a:cxn ang="0">
                  <a:pos x="1074" y="1320"/>
                </a:cxn>
                <a:cxn ang="0">
                  <a:pos x="1111" y="1271"/>
                </a:cxn>
                <a:cxn ang="0">
                  <a:pos x="1154" y="1238"/>
                </a:cxn>
                <a:cxn ang="0">
                  <a:pos x="1200" y="1224"/>
                </a:cxn>
                <a:cxn ang="0">
                  <a:pos x="1250" y="1228"/>
                </a:cxn>
                <a:cxn ang="0">
                  <a:pos x="1296" y="1240"/>
                </a:cxn>
                <a:cxn ang="0">
                  <a:pos x="1342" y="1253"/>
                </a:cxn>
                <a:cxn ang="0">
                  <a:pos x="1386" y="1248"/>
                </a:cxn>
                <a:cxn ang="0">
                  <a:pos x="1342" y="964"/>
                </a:cxn>
                <a:cxn ang="0">
                  <a:pos x="1280" y="960"/>
                </a:cxn>
                <a:cxn ang="0">
                  <a:pos x="1230" y="955"/>
                </a:cxn>
                <a:cxn ang="0">
                  <a:pos x="1186" y="941"/>
                </a:cxn>
                <a:cxn ang="0">
                  <a:pos x="1156" y="916"/>
                </a:cxn>
                <a:cxn ang="0">
                  <a:pos x="1141" y="880"/>
                </a:cxn>
                <a:cxn ang="0">
                  <a:pos x="1137" y="840"/>
                </a:cxn>
                <a:cxn ang="0">
                  <a:pos x="1139" y="792"/>
                </a:cxn>
                <a:cxn ang="0">
                  <a:pos x="1145" y="748"/>
                </a:cxn>
                <a:cxn ang="0">
                  <a:pos x="1149" y="692"/>
                </a:cxn>
                <a:cxn ang="0">
                  <a:pos x="1142" y="642"/>
                </a:cxn>
                <a:cxn ang="0">
                  <a:pos x="1144" y="601"/>
                </a:cxn>
                <a:cxn ang="0">
                  <a:pos x="1096" y="561"/>
                </a:cxn>
                <a:cxn ang="0">
                  <a:pos x="1059" y="541"/>
                </a:cxn>
                <a:cxn ang="0">
                  <a:pos x="1015" y="540"/>
                </a:cxn>
                <a:cxn ang="0">
                  <a:pos x="966" y="539"/>
                </a:cxn>
                <a:cxn ang="0">
                  <a:pos x="926" y="529"/>
                </a:cxn>
                <a:cxn ang="0">
                  <a:pos x="894" y="507"/>
                </a:cxn>
                <a:cxn ang="0">
                  <a:pos x="873" y="464"/>
                </a:cxn>
                <a:cxn ang="0">
                  <a:pos x="861" y="419"/>
                </a:cxn>
                <a:cxn ang="0">
                  <a:pos x="850" y="363"/>
                </a:cxn>
                <a:cxn ang="0">
                  <a:pos x="839" y="315"/>
                </a:cxn>
                <a:cxn ang="0">
                  <a:pos x="823" y="273"/>
                </a:cxn>
                <a:cxn ang="0">
                  <a:pos x="800" y="242"/>
                </a:cxn>
                <a:cxn ang="0">
                  <a:pos x="764" y="215"/>
                </a:cxn>
                <a:cxn ang="0">
                  <a:pos x="718" y="201"/>
                </a:cxn>
                <a:cxn ang="0">
                  <a:pos x="671" y="206"/>
                </a:cxn>
                <a:cxn ang="0">
                  <a:pos x="612" y="219"/>
                </a:cxn>
                <a:cxn ang="0">
                  <a:pos x="562" y="227"/>
                </a:cxn>
                <a:cxn ang="0">
                  <a:pos x="513" y="224"/>
                </a:cxn>
                <a:cxn ang="0">
                  <a:pos x="472" y="208"/>
                </a:cxn>
                <a:cxn ang="0">
                  <a:pos x="436" y="182"/>
                </a:cxn>
                <a:cxn ang="0">
                  <a:pos x="401" y="146"/>
                </a:cxn>
                <a:cxn ang="0">
                  <a:pos x="381" y="102"/>
                </a:cxn>
                <a:cxn ang="0">
                  <a:pos x="374" y="59"/>
                </a:cxn>
                <a:cxn ang="0">
                  <a:pos x="375" y="6"/>
                </a:cxn>
              </a:cxnLst>
              <a:rect l="0" t="0" r="r" b="b"/>
              <a:pathLst>
                <a:path w="1392" h="1729">
                  <a:moveTo>
                    <a:pt x="375" y="6"/>
                  </a:moveTo>
                  <a:lnTo>
                    <a:pt x="30" y="0"/>
                  </a:lnTo>
                  <a:lnTo>
                    <a:pt x="0" y="1706"/>
                  </a:lnTo>
                  <a:lnTo>
                    <a:pt x="1384" y="1728"/>
                  </a:lnTo>
                  <a:lnTo>
                    <a:pt x="1387" y="1577"/>
                  </a:lnTo>
                  <a:lnTo>
                    <a:pt x="1360" y="1568"/>
                  </a:lnTo>
                  <a:lnTo>
                    <a:pt x="1341" y="1568"/>
                  </a:lnTo>
                  <a:lnTo>
                    <a:pt x="1315" y="1573"/>
                  </a:lnTo>
                  <a:lnTo>
                    <a:pt x="1287" y="1580"/>
                  </a:lnTo>
                  <a:lnTo>
                    <a:pt x="1252" y="1589"/>
                  </a:lnTo>
                  <a:lnTo>
                    <a:pt x="1225" y="1593"/>
                  </a:lnTo>
                  <a:lnTo>
                    <a:pt x="1202" y="1594"/>
                  </a:lnTo>
                  <a:lnTo>
                    <a:pt x="1175" y="1589"/>
                  </a:lnTo>
                  <a:lnTo>
                    <a:pt x="1151" y="1581"/>
                  </a:lnTo>
                  <a:lnTo>
                    <a:pt x="1126" y="1564"/>
                  </a:lnTo>
                  <a:lnTo>
                    <a:pt x="1107" y="1545"/>
                  </a:lnTo>
                  <a:lnTo>
                    <a:pt x="1089" y="1524"/>
                  </a:lnTo>
                  <a:lnTo>
                    <a:pt x="1076" y="1501"/>
                  </a:lnTo>
                  <a:lnTo>
                    <a:pt x="1064" y="1472"/>
                  </a:lnTo>
                  <a:lnTo>
                    <a:pt x="1061" y="1447"/>
                  </a:lnTo>
                  <a:lnTo>
                    <a:pt x="1060" y="1411"/>
                  </a:lnTo>
                  <a:lnTo>
                    <a:pt x="1063" y="1370"/>
                  </a:lnTo>
                  <a:lnTo>
                    <a:pt x="1067" y="1344"/>
                  </a:lnTo>
                  <a:lnTo>
                    <a:pt x="1074" y="1320"/>
                  </a:lnTo>
                  <a:lnTo>
                    <a:pt x="1088" y="1299"/>
                  </a:lnTo>
                  <a:lnTo>
                    <a:pt x="1111" y="1271"/>
                  </a:lnTo>
                  <a:lnTo>
                    <a:pt x="1131" y="1253"/>
                  </a:lnTo>
                  <a:lnTo>
                    <a:pt x="1154" y="1238"/>
                  </a:lnTo>
                  <a:lnTo>
                    <a:pt x="1178" y="1229"/>
                  </a:lnTo>
                  <a:lnTo>
                    <a:pt x="1200" y="1224"/>
                  </a:lnTo>
                  <a:lnTo>
                    <a:pt x="1225" y="1224"/>
                  </a:lnTo>
                  <a:lnTo>
                    <a:pt x="1250" y="1228"/>
                  </a:lnTo>
                  <a:lnTo>
                    <a:pt x="1274" y="1234"/>
                  </a:lnTo>
                  <a:lnTo>
                    <a:pt x="1296" y="1240"/>
                  </a:lnTo>
                  <a:lnTo>
                    <a:pt x="1318" y="1249"/>
                  </a:lnTo>
                  <a:lnTo>
                    <a:pt x="1342" y="1253"/>
                  </a:lnTo>
                  <a:lnTo>
                    <a:pt x="1362" y="1253"/>
                  </a:lnTo>
                  <a:lnTo>
                    <a:pt x="1386" y="1248"/>
                  </a:lnTo>
                  <a:lnTo>
                    <a:pt x="1391" y="962"/>
                  </a:lnTo>
                  <a:lnTo>
                    <a:pt x="1342" y="964"/>
                  </a:lnTo>
                  <a:lnTo>
                    <a:pt x="1307" y="960"/>
                  </a:lnTo>
                  <a:lnTo>
                    <a:pt x="1280" y="960"/>
                  </a:lnTo>
                  <a:lnTo>
                    <a:pt x="1255" y="959"/>
                  </a:lnTo>
                  <a:lnTo>
                    <a:pt x="1230" y="955"/>
                  </a:lnTo>
                  <a:lnTo>
                    <a:pt x="1203" y="949"/>
                  </a:lnTo>
                  <a:lnTo>
                    <a:pt x="1186" y="941"/>
                  </a:lnTo>
                  <a:lnTo>
                    <a:pt x="1170" y="930"/>
                  </a:lnTo>
                  <a:lnTo>
                    <a:pt x="1156" y="916"/>
                  </a:lnTo>
                  <a:lnTo>
                    <a:pt x="1146" y="899"/>
                  </a:lnTo>
                  <a:lnTo>
                    <a:pt x="1141" y="880"/>
                  </a:lnTo>
                  <a:lnTo>
                    <a:pt x="1138" y="860"/>
                  </a:lnTo>
                  <a:lnTo>
                    <a:pt x="1137" y="840"/>
                  </a:lnTo>
                  <a:lnTo>
                    <a:pt x="1138" y="815"/>
                  </a:lnTo>
                  <a:lnTo>
                    <a:pt x="1139" y="792"/>
                  </a:lnTo>
                  <a:lnTo>
                    <a:pt x="1143" y="773"/>
                  </a:lnTo>
                  <a:lnTo>
                    <a:pt x="1145" y="748"/>
                  </a:lnTo>
                  <a:lnTo>
                    <a:pt x="1149" y="721"/>
                  </a:lnTo>
                  <a:lnTo>
                    <a:pt x="1149" y="692"/>
                  </a:lnTo>
                  <a:lnTo>
                    <a:pt x="1147" y="667"/>
                  </a:lnTo>
                  <a:lnTo>
                    <a:pt x="1142" y="642"/>
                  </a:lnTo>
                  <a:lnTo>
                    <a:pt x="1136" y="614"/>
                  </a:lnTo>
                  <a:lnTo>
                    <a:pt x="1144" y="601"/>
                  </a:lnTo>
                  <a:lnTo>
                    <a:pt x="1114" y="574"/>
                  </a:lnTo>
                  <a:lnTo>
                    <a:pt x="1096" y="561"/>
                  </a:lnTo>
                  <a:lnTo>
                    <a:pt x="1078" y="547"/>
                  </a:lnTo>
                  <a:lnTo>
                    <a:pt x="1059" y="541"/>
                  </a:lnTo>
                  <a:lnTo>
                    <a:pt x="1037" y="538"/>
                  </a:lnTo>
                  <a:lnTo>
                    <a:pt x="1015" y="540"/>
                  </a:lnTo>
                  <a:lnTo>
                    <a:pt x="991" y="541"/>
                  </a:lnTo>
                  <a:lnTo>
                    <a:pt x="966" y="539"/>
                  </a:lnTo>
                  <a:lnTo>
                    <a:pt x="947" y="535"/>
                  </a:lnTo>
                  <a:lnTo>
                    <a:pt x="926" y="529"/>
                  </a:lnTo>
                  <a:lnTo>
                    <a:pt x="907" y="519"/>
                  </a:lnTo>
                  <a:lnTo>
                    <a:pt x="894" y="507"/>
                  </a:lnTo>
                  <a:lnTo>
                    <a:pt x="882" y="488"/>
                  </a:lnTo>
                  <a:lnTo>
                    <a:pt x="873" y="464"/>
                  </a:lnTo>
                  <a:lnTo>
                    <a:pt x="866" y="441"/>
                  </a:lnTo>
                  <a:lnTo>
                    <a:pt x="861" y="419"/>
                  </a:lnTo>
                  <a:lnTo>
                    <a:pt x="855" y="395"/>
                  </a:lnTo>
                  <a:lnTo>
                    <a:pt x="850" y="363"/>
                  </a:lnTo>
                  <a:lnTo>
                    <a:pt x="845" y="340"/>
                  </a:lnTo>
                  <a:lnTo>
                    <a:pt x="839" y="315"/>
                  </a:lnTo>
                  <a:lnTo>
                    <a:pt x="832" y="294"/>
                  </a:lnTo>
                  <a:lnTo>
                    <a:pt x="823" y="273"/>
                  </a:lnTo>
                  <a:lnTo>
                    <a:pt x="812" y="257"/>
                  </a:lnTo>
                  <a:lnTo>
                    <a:pt x="800" y="242"/>
                  </a:lnTo>
                  <a:lnTo>
                    <a:pt x="781" y="225"/>
                  </a:lnTo>
                  <a:lnTo>
                    <a:pt x="764" y="215"/>
                  </a:lnTo>
                  <a:lnTo>
                    <a:pt x="743" y="206"/>
                  </a:lnTo>
                  <a:lnTo>
                    <a:pt x="718" y="201"/>
                  </a:lnTo>
                  <a:lnTo>
                    <a:pt x="695" y="204"/>
                  </a:lnTo>
                  <a:lnTo>
                    <a:pt x="671" y="206"/>
                  </a:lnTo>
                  <a:lnTo>
                    <a:pt x="643" y="213"/>
                  </a:lnTo>
                  <a:lnTo>
                    <a:pt x="612" y="219"/>
                  </a:lnTo>
                  <a:lnTo>
                    <a:pt x="584" y="227"/>
                  </a:lnTo>
                  <a:lnTo>
                    <a:pt x="562" y="227"/>
                  </a:lnTo>
                  <a:lnTo>
                    <a:pt x="541" y="227"/>
                  </a:lnTo>
                  <a:lnTo>
                    <a:pt x="513" y="224"/>
                  </a:lnTo>
                  <a:lnTo>
                    <a:pt x="490" y="216"/>
                  </a:lnTo>
                  <a:lnTo>
                    <a:pt x="472" y="208"/>
                  </a:lnTo>
                  <a:lnTo>
                    <a:pt x="456" y="198"/>
                  </a:lnTo>
                  <a:lnTo>
                    <a:pt x="436" y="182"/>
                  </a:lnTo>
                  <a:lnTo>
                    <a:pt x="417" y="166"/>
                  </a:lnTo>
                  <a:lnTo>
                    <a:pt x="401" y="146"/>
                  </a:lnTo>
                  <a:lnTo>
                    <a:pt x="389" y="123"/>
                  </a:lnTo>
                  <a:lnTo>
                    <a:pt x="381" y="102"/>
                  </a:lnTo>
                  <a:lnTo>
                    <a:pt x="377" y="81"/>
                  </a:lnTo>
                  <a:lnTo>
                    <a:pt x="374" y="59"/>
                  </a:lnTo>
                  <a:lnTo>
                    <a:pt x="374" y="33"/>
                  </a:lnTo>
                  <a:lnTo>
                    <a:pt x="375" y="6"/>
                  </a:lnTo>
                </a:path>
              </a:pathLst>
            </a:custGeom>
            <a:solidFill>
              <a:srgbClr val="008080"/>
            </a:solid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422" y="2246"/>
              <a:ext cx="8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zh-CN" altLang="en-US" sz="24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50" charset="-122"/>
                  <a:ea typeface="楷体_GB2312" pitchFamily="50" charset="-122"/>
                </a:rPr>
                <a:t>单元测试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300413" y="1874838"/>
            <a:ext cx="2522537" cy="3497262"/>
            <a:chOff x="2079" y="1181"/>
            <a:chExt cx="1589" cy="2203"/>
          </a:xfrm>
        </p:grpSpPr>
        <p:sp>
          <p:nvSpPr>
            <p:cNvPr id="34822" name="Freeform 6"/>
            <p:cNvSpPr>
              <a:spLocks/>
            </p:cNvSpPr>
            <p:nvPr/>
          </p:nvSpPr>
          <p:spPr bwMode="auto">
            <a:xfrm>
              <a:off x="2079" y="1181"/>
              <a:ext cx="1589" cy="2203"/>
            </a:xfrm>
            <a:custGeom>
              <a:avLst/>
              <a:gdLst/>
              <a:ahLst/>
              <a:cxnLst>
                <a:cxn ang="0">
                  <a:pos x="289" y="0"/>
                </a:cxn>
                <a:cxn ang="0">
                  <a:pos x="741" y="2101"/>
                </a:cxn>
                <a:cxn ang="0">
                  <a:pos x="617" y="2011"/>
                </a:cxn>
                <a:cxn ang="0">
                  <a:pos x="594" y="2031"/>
                </a:cxn>
                <a:cxn ang="0">
                  <a:pos x="576" y="2064"/>
                </a:cxn>
                <a:cxn ang="0">
                  <a:pos x="557" y="2105"/>
                </a:cxn>
                <a:cxn ang="0">
                  <a:pos x="535" y="2144"/>
                </a:cxn>
                <a:cxn ang="0">
                  <a:pos x="508" y="2172"/>
                </a:cxn>
                <a:cxn ang="0">
                  <a:pos x="473" y="2194"/>
                </a:cxn>
                <a:cxn ang="0">
                  <a:pos x="431" y="2201"/>
                </a:cxn>
                <a:cxn ang="0">
                  <a:pos x="390" y="2202"/>
                </a:cxn>
                <a:cxn ang="0">
                  <a:pos x="348" y="2192"/>
                </a:cxn>
                <a:cxn ang="0">
                  <a:pos x="305" y="2167"/>
                </a:cxn>
                <a:cxn ang="0">
                  <a:pos x="271" y="2140"/>
                </a:cxn>
                <a:cxn ang="0">
                  <a:pos x="246" y="2114"/>
                </a:cxn>
                <a:cxn ang="0">
                  <a:pos x="224" y="2080"/>
                </a:cxn>
                <a:cxn ang="0">
                  <a:pos x="213" y="2045"/>
                </a:cxn>
                <a:cxn ang="0">
                  <a:pos x="211" y="2002"/>
                </a:cxn>
                <a:cxn ang="0">
                  <a:pos x="215" y="1961"/>
                </a:cxn>
                <a:cxn ang="0">
                  <a:pos x="235" y="1916"/>
                </a:cxn>
                <a:cxn ang="0">
                  <a:pos x="270" y="1884"/>
                </a:cxn>
                <a:cxn ang="0">
                  <a:pos x="310" y="1855"/>
                </a:cxn>
                <a:cxn ang="0">
                  <a:pos x="348" y="1826"/>
                </a:cxn>
                <a:cxn ang="0">
                  <a:pos x="361" y="1808"/>
                </a:cxn>
                <a:cxn ang="0">
                  <a:pos x="149" y="1616"/>
                </a:cxn>
                <a:cxn ang="0">
                  <a:pos x="210" y="1554"/>
                </a:cxn>
                <a:cxn ang="0">
                  <a:pos x="241" y="1512"/>
                </a:cxn>
                <a:cxn ang="0">
                  <a:pos x="270" y="1467"/>
                </a:cxn>
                <a:cxn ang="0">
                  <a:pos x="276" y="1430"/>
                </a:cxn>
                <a:cxn ang="0">
                  <a:pos x="268" y="1392"/>
                </a:cxn>
                <a:cxn ang="0">
                  <a:pos x="245" y="1360"/>
                </a:cxn>
                <a:cxn ang="0">
                  <a:pos x="212" y="1329"/>
                </a:cxn>
                <a:cxn ang="0">
                  <a:pos x="176" y="1306"/>
                </a:cxn>
                <a:cxn ang="0">
                  <a:pos x="132" y="1277"/>
                </a:cxn>
                <a:cxn ang="0">
                  <a:pos x="92" y="1239"/>
                </a:cxn>
                <a:cxn ang="0">
                  <a:pos x="62" y="1197"/>
                </a:cxn>
                <a:cxn ang="0">
                  <a:pos x="46" y="1152"/>
                </a:cxn>
                <a:cxn ang="0">
                  <a:pos x="49" y="1109"/>
                </a:cxn>
                <a:cxn ang="0">
                  <a:pos x="67" y="1071"/>
                </a:cxn>
                <a:cxn ang="0">
                  <a:pos x="102" y="1037"/>
                </a:cxn>
                <a:cxn ang="0">
                  <a:pos x="126" y="1000"/>
                </a:cxn>
                <a:cxn ang="0">
                  <a:pos x="138" y="961"/>
                </a:cxn>
                <a:cxn ang="0">
                  <a:pos x="134" y="922"/>
                </a:cxn>
                <a:cxn ang="0">
                  <a:pos x="106" y="878"/>
                </a:cxn>
                <a:cxn ang="0">
                  <a:pos x="79" y="841"/>
                </a:cxn>
                <a:cxn ang="0">
                  <a:pos x="44" y="797"/>
                </a:cxn>
                <a:cxn ang="0">
                  <a:pos x="18" y="756"/>
                </a:cxn>
                <a:cxn ang="0">
                  <a:pos x="4" y="717"/>
                </a:cxn>
                <a:cxn ang="0">
                  <a:pos x="0" y="674"/>
                </a:cxn>
                <a:cxn ang="0">
                  <a:pos x="8" y="632"/>
                </a:cxn>
                <a:cxn ang="0">
                  <a:pos x="40" y="593"/>
                </a:cxn>
                <a:cxn ang="0">
                  <a:pos x="80" y="561"/>
                </a:cxn>
                <a:cxn ang="0">
                  <a:pos x="129" y="525"/>
                </a:cxn>
                <a:cxn ang="0">
                  <a:pos x="159" y="494"/>
                </a:cxn>
                <a:cxn ang="0">
                  <a:pos x="185" y="449"/>
                </a:cxn>
                <a:cxn ang="0">
                  <a:pos x="193" y="409"/>
                </a:cxn>
                <a:cxn ang="0">
                  <a:pos x="194" y="360"/>
                </a:cxn>
                <a:cxn ang="0">
                  <a:pos x="180" y="311"/>
                </a:cxn>
                <a:cxn ang="0">
                  <a:pos x="157" y="273"/>
                </a:cxn>
                <a:cxn ang="0">
                  <a:pos x="122" y="238"/>
                </a:cxn>
              </a:cxnLst>
              <a:rect l="0" t="0" r="r" b="b"/>
              <a:pathLst>
                <a:path w="1589" h="2203">
                  <a:moveTo>
                    <a:pt x="102" y="222"/>
                  </a:moveTo>
                  <a:lnTo>
                    <a:pt x="289" y="0"/>
                  </a:lnTo>
                  <a:lnTo>
                    <a:pt x="1588" y="1090"/>
                  </a:lnTo>
                  <a:lnTo>
                    <a:pt x="741" y="2101"/>
                  </a:lnTo>
                  <a:lnTo>
                    <a:pt x="628" y="2006"/>
                  </a:lnTo>
                  <a:lnTo>
                    <a:pt x="617" y="2011"/>
                  </a:lnTo>
                  <a:lnTo>
                    <a:pt x="602" y="2021"/>
                  </a:lnTo>
                  <a:lnTo>
                    <a:pt x="594" y="2031"/>
                  </a:lnTo>
                  <a:lnTo>
                    <a:pt x="585" y="2045"/>
                  </a:lnTo>
                  <a:lnTo>
                    <a:pt x="576" y="2064"/>
                  </a:lnTo>
                  <a:lnTo>
                    <a:pt x="564" y="2088"/>
                  </a:lnTo>
                  <a:lnTo>
                    <a:pt x="557" y="2105"/>
                  </a:lnTo>
                  <a:lnTo>
                    <a:pt x="547" y="2126"/>
                  </a:lnTo>
                  <a:lnTo>
                    <a:pt x="535" y="2144"/>
                  </a:lnTo>
                  <a:lnTo>
                    <a:pt x="522" y="2159"/>
                  </a:lnTo>
                  <a:lnTo>
                    <a:pt x="508" y="2172"/>
                  </a:lnTo>
                  <a:lnTo>
                    <a:pt x="490" y="2184"/>
                  </a:lnTo>
                  <a:lnTo>
                    <a:pt x="473" y="2194"/>
                  </a:lnTo>
                  <a:lnTo>
                    <a:pt x="454" y="2198"/>
                  </a:lnTo>
                  <a:lnTo>
                    <a:pt x="431" y="2201"/>
                  </a:lnTo>
                  <a:lnTo>
                    <a:pt x="410" y="2202"/>
                  </a:lnTo>
                  <a:lnTo>
                    <a:pt x="390" y="2202"/>
                  </a:lnTo>
                  <a:lnTo>
                    <a:pt x="369" y="2198"/>
                  </a:lnTo>
                  <a:lnTo>
                    <a:pt x="348" y="2192"/>
                  </a:lnTo>
                  <a:lnTo>
                    <a:pt x="326" y="2181"/>
                  </a:lnTo>
                  <a:lnTo>
                    <a:pt x="305" y="2167"/>
                  </a:lnTo>
                  <a:lnTo>
                    <a:pt x="288" y="2154"/>
                  </a:lnTo>
                  <a:lnTo>
                    <a:pt x="271" y="2140"/>
                  </a:lnTo>
                  <a:lnTo>
                    <a:pt x="257" y="2127"/>
                  </a:lnTo>
                  <a:lnTo>
                    <a:pt x="246" y="2114"/>
                  </a:lnTo>
                  <a:lnTo>
                    <a:pt x="235" y="2097"/>
                  </a:lnTo>
                  <a:lnTo>
                    <a:pt x="224" y="2080"/>
                  </a:lnTo>
                  <a:lnTo>
                    <a:pt x="219" y="2064"/>
                  </a:lnTo>
                  <a:lnTo>
                    <a:pt x="213" y="2045"/>
                  </a:lnTo>
                  <a:lnTo>
                    <a:pt x="212" y="2024"/>
                  </a:lnTo>
                  <a:lnTo>
                    <a:pt x="211" y="2002"/>
                  </a:lnTo>
                  <a:lnTo>
                    <a:pt x="212" y="1981"/>
                  </a:lnTo>
                  <a:lnTo>
                    <a:pt x="215" y="1961"/>
                  </a:lnTo>
                  <a:lnTo>
                    <a:pt x="223" y="1939"/>
                  </a:lnTo>
                  <a:lnTo>
                    <a:pt x="235" y="1916"/>
                  </a:lnTo>
                  <a:lnTo>
                    <a:pt x="250" y="1898"/>
                  </a:lnTo>
                  <a:lnTo>
                    <a:pt x="270" y="1884"/>
                  </a:lnTo>
                  <a:lnTo>
                    <a:pt x="290" y="1870"/>
                  </a:lnTo>
                  <a:lnTo>
                    <a:pt x="310" y="1855"/>
                  </a:lnTo>
                  <a:lnTo>
                    <a:pt x="332" y="1840"/>
                  </a:lnTo>
                  <a:lnTo>
                    <a:pt x="348" y="1826"/>
                  </a:lnTo>
                  <a:lnTo>
                    <a:pt x="355" y="1818"/>
                  </a:lnTo>
                  <a:lnTo>
                    <a:pt x="361" y="1808"/>
                  </a:lnTo>
                  <a:lnTo>
                    <a:pt x="364" y="1797"/>
                  </a:lnTo>
                  <a:lnTo>
                    <a:pt x="149" y="1616"/>
                  </a:lnTo>
                  <a:lnTo>
                    <a:pt x="189" y="1578"/>
                  </a:lnTo>
                  <a:lnTo>
                    <a:pt x="210" y="1554"/>
                  </a:lnTo>
                  <a:lnTo>
                    <a:pt x="227" y="1532"/>
                  </a:lnTo>
                  <a:lnTo>
                    <a:pt x="241" y="1512"/>
                  </a:lnTo>
                  <a:lnTo>
                    <a:pt x="256" y="1490"/>
                  </a:lnTo>
                  <a:lnTo>
                    <a:pt x="270" y="1467"/>
                  </a:lnTo>
                  <a:lnTo>
                    <a:pt x="274" y="1448"/>
                  </a:lnTo>
                  <a:lnTo>
                    <a:pt x="276" y="1430"/>
                  </a:lnTo>
                  <a:lnTo>
                    <a:pt x="274" y="1411"/>
                  </a:lnTo>
                  <a:lnTo>
                    <a:pt x="268" y="1392"/>
                  </a:lnTo>
                  <a:lnTo>
                    <a:pt x="258" y="1374"/>
                  </a:lnTo>
                  <a:lnTo>
                    <a:pt x="245" y="1360"/>
                  </a:lnTo>
                  <a:lnTo>
                    <a:pt x="230" y="1345"/>
                  </a:lnTo>
                  <a:lnTo>
                    <a:pt x="212" y="1329"/>
                  </a:lnTo>
                  <a:lnTo>
                    <a:pt x="191" y="1316"/>
                  </a:lnTo>
                  <a:lnTo>
                    <a:pt x="176" y="1306"/>
                  </a:lnTo>
                  <a:lnTo>
                    <a:pt x="154" y="1291"/>
                  </a:lnTo>
                  <a:lnTo>
                    <a:pt x="132" y="1277"/>
                  </a:lnTo>
                  <a:lnTo>
                    <a:pt x="109" y="1257"/>
                  </a:lnTo>
                  <a:lnTo>
                    <a:pt x="92" y="1239"/>
                  </a:lnTo>
                  <a:lnTo>
                    <a:pt x="76" y="1219"/>
                  </a:lnTo>
                  <a:lnTo>
                    <a:pt x="62" y="1197"/>
                  </a:lnTo>
                  <a:lnTo>
                    <a:pt x="52" y="1177"/>
                  </a:lnTo>
                  <a:lnTo>
                    <a:pt x="46" y="1152"/>
                  </a:lnTo>
                  <a:lnTo>
                    <a:pt x="46" y="1132"/>
                  </a:lnTo>
                  <a:lnTo>
                    <a:pt x="49" y="1109"/>
                  </a:lnTo>
                  <a:lnTo>
                    <a:pt x="57" y="1088"/>
                  </a:lnTo>
                  <a:lnTo>
                    <a:pt x="67" y="1071"/>
                  </a:lnTo>
                  <a:lnTo>
                    <a:pt x="85" y="1054"/>
                  </a:lnTo>
                  <a:lnTo>
                    <a:pt x="102" y="1037"/>
                  </a:lnTo>
                  <a:lnTo>
                    <a:pt x="115" y="1018"/>
                  </a:lnTo>
                  <a:lnTo>
                    <a:pt x="126" y="1000"/>
                  </a:lnTo>
                  <a:lnTo>
                    <a:pt x="133" y="981"/>
                  </a:lnTo>
                  <a:lnTo>
                    <a:pt x="138" y="961"/>
                  </a:lnTo>
                  <a:lnTo>
                    <a:pt x="138" y="943"/>
                  </a:lnTo>
                  <a:lnTo>
                    <a:pt x="134" y="922"/>
                  </a:lnTo>
                  <a:lnTo>
                    <a:pt x="120" y="900"/>
                  </a:lnTo>
                  <a:lnTo>
                    <a:pt x="106" y="878"/>
                  </a:lnTo>
                  <a:lnTo>
                    <a:pt x="95" y="860"/>
                  </a:lnTo>
                  <a:lnTo>
                    <a:pt x="79" y="841"/>
                  </a:lnTo>
                  <a:lnTo>
                    <a:pt x="60" y="817"/>
                  </a:lnTo>
                  <a:lnTo>
                    <a:pt x="44" y="797"/>
                  </a:lnTo>
                  <a:lnTo>
                    <a:pt x="29" y="775"/>
                  </a:lnTo>
                  <a:lnTo>
                    <a:pt x="18" y="756"/>
                  </a:lnTo>
                  <a:lnTo>
                    <a:pt x="8" y="737"/>
                  </a:lnTo>
                  <a:lnTo>
                    <a:pt x="4" y="717"/>
                  </a:lnTo>
                  <a:lnTo>
                    <a:pt x="1" y="699"/>
                  </a:lnTo>
                  <a:lnTo>
                    <a:pt x="0" y="674"/>
                  </a:lnTo>
                  <a:lnTo>
                    <a:pt x="3" y="653"/>
                  </a:lnTo>
                  <a:lnTo>
                    <a:pt x="8" y="632"/>
                  </a:lnTo>
                  <a:lnTo>
                    <a:pt x="22" y="610"/>
                  </a:lnTo>
                  <a:lnTo>
                    <a:pt x="40" y="593"/>
                  </a:lnTo>
                  <a:lnTo>
                    <a:pt x="57" y="578"/>
                  </a:lnTo>
                  <a:lnTo>
                    <a:pt x="80" y="561"/>
                  </a:lnTo>
                  <a:lnTo>
                    <a:pt x="106" y="542"/>
                  </a:lnTo>
                  <a:lnTo>
                    <a:pt x="129" y="525"/>
                  </a:lnTo>
                  <a:lnTo>
                    <a:pt x="147" y="509"/>
                  </a:lnTo>
                  <a:lnTo>
                    <a:pt x="159" y="494"/>
                  </a:lnTo>
                  <a:lnTo>
                    <a:pt x="174" y="470"/>
                  </a:lnTo>
                  <a:lnTo>
                    <a:pt x="185" y="449"/>
                  </a:lnTo>
                  <a:lnTo>
                    <a:pt x="189" y="429"/>
                  </a:lnTo>
                  <a:lnTo>
                    <a:pt x="193" y="409"/>
                  </a:lnTo>
                  <a:lnTo>
                    <a:pt x="194" y="385"/>
                  </a:lnTo>
                  <a:lnTo>
                    <a:pt x="194" y="360"/>
                  </a:lnTo>
                  <a:lnTo>
                    <a:pt x="189" y="335"/>
                  </a:lnTo>
                  <a:lnTo>
                    <a:pt x="180" y="311"/>
                  </a:lnTo>
                  <a:lnTo>
                    <a:pt x="170" y="292"/>
                  </a:lnTo>
                  <a:lnTo>
                    <a:pt x="157" y="273"/>
                  </a:lnTo>
                  <a:lnTo>
                    <a:pt x="142" y="257"/>
                  </a:lnTo>
                  <a:lnTo>
                    <a:pt x="122" y="238"/>
                  </a:lnTo>
                  <a:lnTo>
                    <a:pt x="102" y="222"/>
                  </a:lnTo>
                </a:path>
              </a:pathLst>
            </a:custGeom>
            <a:solidFill>
              <a:srgbClr val="00FF00"/>
            </a:solid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294" y="2006"/>
              <a:ext cx="8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zh-CN" altLang="en-US" sz="2400" b="1">
                  <a:solidFill>
                    <a:srgbClr val="3939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50" charset="-122"/>
                  <a:ea typeface="楷体_GB2312" pitchFamily="50" charset="-122"/>
                </a:rPr>
                <a:t>单元测试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270000" y="957263"/>
            <a:ext cx="2727325" cy="2762250"/>
            <a:chOff x="800" y="603"/>
            <a:chExt cx="1718" cy="1740"/>
          </a:xfrm>
        </p:grpSpPr>
        <p:sp>
          <p:nvSpPr>
            <p:cNvPr id="34826" name="Freeform 10"/>
            <p:cNvSpPr>
              <a:spLocks/>
            </p:cNvSpPr>
            <p:nvPr/>
          </p:nvSpPr>
          <p:spPr bwMode="auto">
            <a:xfrm>
              <a:off x="800" y="603"/>
              <a:ext cx="1718" cy="1740"/>
            </a:xfrm>
            <a:custGeom>
              <a:avLst/>
              <a:gdLst/>
              <a:ahLst/>
              <a:cxnLst>
                <a:cxn ang="0">
                  <a:pos x="1145" y="204"/>
                </a:cxn>
                <a:cxn ang="0">
                  <a:pos x="1229" y="52"/>
                </a:cxn>
                <a:cxn ang="0">
                  <a:pos x="1388" y="0"/>
                </a:cxn>
                <a:cxn ang="0">
                  <a:pos x="1564" y="119"/>
                </a:cxn>
                <a:cxn ang="0">
                  <a:pos x="1597" y="247"/>
                </a:cxn>
                <a:cxn ang="0">
                  <a:pos x="1528" y="373"/>
                </a:cxn>
                <a:cxn ang="0">
                  <a:pos x="1419" y="480"/>
                </a:cxn>
                <a:cxn ang="0">
                  <a:pos x="1445" y="614"/>
                </a:cxn>
                <a:cxn ang="0">
                  <a:pos x="1544" y="740"/>
                </a:cxn>
                <a:cxn ang="0">
                  <a:pos x="1552" y="836"/>
                </a:cxn>
                <a:cxn ang="0">
                  <a:pos x="1492" y="917"/>
                </a:cxn>
                <a:cxn ang="0">
                  <a:pos x="1484" y="1025"/>
                </a:cxn>
                <a:cxn ang="0">
                  <a:pos x="1572" y="1115"/>
                </a:cxn>
                <a:cxn ang="0">
                  <a:pos x="1681" y="1192"/>
                </a:cxn>
                <a:cxn ang="0">
                  <a:pos x="1717" y="1275"/>
                </a:cxn>
                <a:cxn ang="0">
                  <a:pos x="1636" y="1411"/>
                </a:cxn>
                <a:cxn ang="0">
                  <a:pos x="1490" y="1565"/>
                </a:cxn>
                <a:cxn ang="0">
                  <a:pos x="1395" y="1554"/>
                </a:cxn>
                <a:cxn ang="0">
                  <a:pos x="1286" y="1460"/>
                </a:cxn>
                <a:cxn ang="0">
                  <a:pos x="1191" y="1406"/>
                </a:cxn>
                <a:cxn ang="0">
                  <a:pos x="1105" y="1418"/>
                </a:cxn>
                <a:cxn ang="0">
                  <a:pos x="1027" y="1508"/>
                </a:cxn>
                <a:cxn ang="0">
                  <a:pos x="922" y="1530"/>
                </a:cxn>
                <a:cxn ang="0">
                  <a:pos x="806" y="1474"/>
                </a:cxn>
                <a:cxn ang="0">
                  <a:pos x="684" y="1453"/>
                </a:cxn>
                <a:cxn ang="0">
                  <a:pos x="595" y="1530"/>
                </a:cxn>
                <a:cxn ang="0">
                  <a:pos x="525" y="1657"/>
                </a:cxn>
                <a:cxn ang="0">
                  <a:pos x="401" y="1732"/>
                </a:cxn>
                <a:cxn ang="0">
                  <a:pos x="286" y="1732"/>
                </a:cxn>
                <a:cxn ang="0">
                  <a:pos x="170" y="1650"/>
                </a:cxn>
                <a:cxn ang="0">
                  <a:pos x="119" y="1543"/>
                </a:cxn>
                <a:cxn ang="0">
                  <a:pos x="142" y="1433"/>
                </a:cxn>
                <a:cxn ang="0">
                  <a:pos x="226" y="1346"/>
                </a:cxn>
                <a:cxn ang="0">
                  <a:pos x="298" y="1267"/>
                </a:cxn>
                <a:cxn ang="0">
                  <a:pos x="289" y="1162"/>
                </a:cxn>
                <a:cxn ang="0">
                  <a:pos x="216" y="1068"/>
                </a:cxn>
                <a:cxn ang="0">
                  <a:pos x="155" y="964"/>
                </a:cxn>
                <a:cxn ang="0">
                  <a:pos x="204" y="852"/>
                </a:cxn>
                <a:cxn ang="0">
                  <a:pos x="238" y="753"/>
                </a:cxn>
                <a:cxn ang="0">
                  <a:pos x="173" y="655"/>
                </a:cxn>
                <a:cxn ang="0">
                  <a:pos x="78" y="593"/>
                </a:cxn>
                <a:cxn ang="0">
                  <a:pos x="0" y="495"/>
                </a:cxn>
                <a:cxn ang="0">
                  <a:pos x="57" y="363"/>
                </a:cxn>
                <a:cxn ang="0">
                  <a:pos x="186" y="211"/>
                </a:cxn>
                <a:cxn ang="0">
                  <a:pos x="289" y="140"/>
                </a:cxn>
                <a:cxn ang="0">
                  <a:pos x="382" y="174"/>
                </a:cxn>
                <a:cxn ang="0">
                  <a:pos x="485" y="268"/>
                </a:cxn>
                <a:cxn ang="0">
                  <a:pos x="611" y="307"/>
                </a:cxn>
                <a:cxn ang="0">
                  <a:pos x="698" y="234"/>
                </a:cxn>
                <a:cxn ang="0">
                  <a:pos x="800" y="176"/>
                </a:cxn>
                <a:cxn ang="0">
                  <a:pos x="927" y="226"/>
                </a:cxn>
              </a:cxnLst>
              <a:rect l="0" t="0" r="r" b="b"/>
              <a:pathLst>
                <a:path w="1718" h="1740">
                  <a:moveTo>
                    <a:pt x="1050" y="260"/>
                  </a:moveTo>
                  <a:lnTo>
                    <a:pt x="1079" y="254"/>
                  </a:lnTo>
                  <a:lnTo>
                    <a:pt x="1104" y="245"/>
                  </a:lnTo>
                  <a:lnTo>
                    <a:pt x="1125" y="230"/>
                  </a:lnTo>
                  <a:lnTo>
                    <a:pt x="1145" y="204"/>
                  </a:lnTo>
                  <a:lnTo>
                    <a:pt x="1160" y="170"/>
                  </a:lnTo>
                  <a:lnTo>
                    <a:pt x="1174" y="141"/>
                  </a:lnTo>
                  <a:lnTo>
                    <a:pt x="1189" y="104"/>
                  </a:lnTo>
                  <a:lnTo>
                    <a:pt x="1211" y="69"/>
                  </a:lnTo>
                  <a:lnTo>
                    <a:pt x="1229" y="52"/>
                  </a:lnTo>
                  <a:lnTo>
                    <a:pt x="1255" y="32"/>
                  </a:lnTo>
                  <a:lnTo>
                    <a:pt x="1286" y="16"/>
                  </a:lnTo>
                  <a:lnTo>
                    <a:pt x="1321" y="4"/>
                  </a:lnTo>
                  <a:lnTo>
                    <a:pt x="1358" y="1"/>
                  </a:lnTo>
                  <a:lnTo>
                    <a:pt x="1388" y="0"/>
                  </a:lnTo>
                  <a:lnTo>
                    <a:pt x="1421" y="11"/>
                  </a:lnTo>
                  <a:lnTo>
                    <a:pt x="1455" y="30"/>
                  </a:lnTo>
                  <a:lnTo>
                    <a:pt x="1488" y="54"/>
                  </a:lnTo>
                  <a:lnTo>
                    <a:pt x="1532" y="89"/>
                  </a:lnTo>
                  <a:lnTo>
                    <a:pt x="1564" y="119"/>
                  </a:lnTo>
                  <a:lnTo>
                    <a:pt x="1578" y="141"/>
                  </a:lnTo>
                  <a:lnTo>
                    <a:pt x="1586" y="162"/>
                  </a:lnTo>
                  <a:lnTo>
                    <a:pt x="1594" y="186"/>
                  </a:lnTo>
                  <a:lnTo>
                    <a:pt x="1598" y="215"/>
                  </a:lnTo>
                  <a:lnTo>
                    <a:pt x="1597" y="247"/>
                  </a:lnTo>
                  <a:lnTo>
                    <a:pt x="1594" y="275"/>
                  </a:lnTo>
                  <a:lnTo>
                    <a:pt x="1587" y="296"/>
                  </a:lnTo>
                  <a:lnTo>
                    <a:pt x="1570" y="328"/>
                  </a:lnTo>
                  <a:lnTo>
                    <a:pt x="1551" y="351"/>
                  </a:lnTo>
                  <a:lnTo>
                    <a:pt x="1528" y="373"/>
                  </a:lnTo>
                  <a:lnTo>
                    <a:pt x="1509" y="388"/>
                  </a:lnTo>
                  <a:lnTo>
                    <a:pt x="1480" y="413"/>
                  </a:lnTo>
                  <a:lnTo>
                    <a:pt x="1447" y="439"/>
                  </a:lnTo>
                  <a:lnTo>
                    <a:pt x="1428" y="455"/>
                  </a:lnTo>
                  <a:lnTo>
                    <a:pt x="1419" y="480"/>
                  </a:lnTo>
                  <a:lnTo>
                    <a:pt x="1415" y="500"/>
                  </a:lnTo>
                  <a:lnTo>
                    <a:pt x="1413" y="528"/>
                  </a:lnTo>
                  <a:lnTo>
                    <a:pt x="1420" y="557"/>
                  </a:lnTo>
                  <a:lnTo>
                    <a:pt x="1427" y="583"/>
                  </a:lnTo>
                  <a:lnTo>
                    <a:pt x="1445" y="614"/>
                  </a:lnTo>
                  <a:lnTo>
                    <a:pt x="1464" y="641"/>
                  </a:lnTo>
                  <a:lnTo>
                    <a:pt x="1484" y="666"/>
                  </a:lnTo>
                  <a:lnTo>
                    <a:pt x="1508" y="689"/>
                  </a:lnTo>
                  <a:lnTo>
                    <a:pt x="1528" y="717"/>
                  </a:lnTo>
                  <a:lnTo>
                    <a:pt x="1544" y="740"/>
                  </a:lnTo>
                  <a:lnTo>
                    <a:pt x="1555" y="761"/>
                  </a:lnTo>
                  <a:lnTo>
                    <a:pt x="1560" y="780"/>
                  </a:lnTo>
                  <a:lnTo>
                    <a:pt x="1561" y="798"/>
                  </a:lnTo>
                  <a:lnTo>
                    <a:pt x="1557" y="816"/>
                  </a:lnTo>
                  <a:lnTo>
                    <a:pt x="1552" y="836"/>
                  </a:lnTo>
                  <a:lnTo>
                    <a:pt x="1544" y="852"/>
                  </a:lnTo>
                  <a:lnTo>
                    <a:pt x="1536" y="866"/>
                  </a:lnTo>
                  <a:lnTo>
                    <a:pt x="1522" y="884"/>
                  </a:lnTo>
                  <a:lnTo>
                    <a:pt x="1504" y="902"/>
                  </a:lnTo>
                  <a:lnTo>
                    <a:pt x="1492" y="917"/>
                  </a:lnTo>
                  <a:lnTo>
                    <a:pt x="1481" y="938"/>
                  </a:lnTo>
                  <a:lnTo>
                    <a:pt x="1476" y="960"/>
                  </a:lnTo>
                  <a:lnTo>
                    <a:pt x="1475" y="982"/>
                  </a:lnTo>
                  <a:lnTo>
                    <a:pt x="1479" y="1001"/>
                  </a:lnTo>
                  <a:lnTo>
                    <a:pt x="1484" y="1025"/>
                  </a:lnTo>
                  <a:lnTo>
                    <a:pt x="1494" y="1043"/>
                  </a:lnTo>
                  <a:lnTo>
                    <a:pt x="1514" y="1066"/>
                  </a:lnTo>
                  <a:lnTo>
                    <a:pt x="1532" y="1084"/>
                  </a:lnTo>
                  <a:lnTo>
                    <a:pt x="1549" y="1100"/>
                  </a:lnTo>
                  <a:lnTo>
                    <a:pt x="1572" y="1115"/>
                  </a:lnTo>
                  <a:lnTo>
                    <a:pt x="1599" y="1132"/>
                  </a:lnTo>
                  <a:lnTo>
                    <a:pt x="1619" y="1146"/>
                  </a:lnTo>
                  <a:lnTo>
                    <a:pt x="1640" y="1160"/>
                  </a:lnTo>
                  <a:lnTo>
                    <a:pt x="1661" y="1173"/>
                  </a:lnTo>
                  <a:lnTo>
                    <a:pt x="1681" y="1192"/>
                  </a:lnTo>
                  <a:lnTo>
                    <a:pt x="1691" y="1203"/>
                  </a:lnTo>
                  <a:lnTo>
                    <a:pt x="1702" y="1217"/>
                  </a:lnTo>
                  <a:lnTo>
                    <a:pt x="1709" y="1234"/>
                  </a:lnTo>
                  <a:lnTo>
                    <a:pt x="1716" y="1255"/>
                  </a:lnTo>
                  <a:lnTo>
                    <a:pt x="1717" y="1275"/>
                  </a:lnTo>
                  <a:lnTo>
                    <a:pt x="1712" y="1299"/>
                  </a:lnTo>
                  <a:lnTo>
                    <a:pt x="1703" y="1316"/>
                  </a:lnTo>
                  <a:lnTo>
                    <a:pt x="1691" y="1337"/>
                  </a:lnTo>
                  <a:lnTo>
                    <a:pt x="1667" y="1372"/>
                  </a:lnTo>
                  <a:lnTo>
                    <a:pt x="1636" y="1411"/>
                  </a:lnTo>
                  <a:lnTo>
                    <a:pt x="1604" y="1453"/>
                  </a:lnTo>
                  <a:lnTo>
                    <a:pt x="1563" y="1500"/>
                  </a:lnTo>
                  <a:lnTo>
                    <a:pt x="1532" y="1530"/>
                  </a:lnTo>
                  <a:lnTo>
                    <a:pt x="1508" y="1555"/>
                  </a:lnTo>
                  <a:lnTo>
                    <a:pt x="1490" y="1565"/>
                  </a:lnTo>
                  <a:lnTo>
                    <a:pt x="1470" y="1572"/>
                  </a:lnTo>
                  <a:lnTo>
                    <a:pt x="1453" y="1572"/>
                  </a:lnTo>
                  <a:lnTo>
                    <a:pt x="1432" y="1570"/>
                  </a:lnTo>
                  <a:lnTo>
                    <a:pt x="1412" y="1562"/>
                  </a:lnTo>
                  <a:lnTo>
                    <a:pt x="1395" y="1554"/>
                  </a:lnTo>
                  <a:lnTo>
                    <a:pt x="1366" y="1533"/>
                  </a:lnTo>
                  <a:lnTo>
                    <a:pt x="1341" y="1512"/>
                  </a:lnTo>
                  <a:lnTo>
                    <a:pt x="1323" y="1493"/>
                  </a:lnTo>
                  <a:lnTo>
                    <a:pt x="1305" y="1476"/>
                  </a:lnTo>
                  <a:lnTo>
                    <a:pt x="1286" y="1460"/>
                  </a:lnTo>
                  <a:lnTo>
                    <a:pt x="1267" y="1445"/>
                  </a:lnTo>
                  <a:lnTo>
                    <a:pt x="1249" y="1433"/>
                  </a:lnTo>
                  <a:lnTo>
                    <a:pt x="1231" y="1421"/>
                  </a:lnTo>
                  <a:lnTo>
                    <a:pt x="1206" y="1410"/>
                  </a:lnTo>
                  <a:lnTo>
                    <a:pt x="1191" y="1406"/>
                  </a:lnTo>
                  <a:lnTo>
                    <a:pt x="1177" y="1402"/>
                  </a:lnTo>
                  <a:lnTo>
                    <a:pt x="1156" y="1400"/>
                  </a:lnTo>
                  <a:lnTo>
                    <a:pt x="1137" y="1404"/>
                  </a:lnTo>
                  <a:lnTo>
                    <a:pt x="1123" y="1410"/>
                  </a:lnTo>
                  <a:lnTo>
                    <a:pt x="1105" y="1418"/>
                  </a:lnTo>
                  <a:lnTo>
                    <a:pt x="1091" y="1427"/>
                  </a:lnTo>
                  <a:lnTo>
                    <a:pt x="1080" y="1440"/>
                  </a:lnTo>
                  <a:lnTo>
                    <a:pt x="1069" y="1456"/>
                  </a:lnTo>
                  <a:lnTo>
                    <a:pt x="1049" y="1482"/>
                  </a:lnTo>
                  <a:lnTo>
                    <a:pt x="1027" y="1508"/>
                  </a:lnTo>
                  <a:lnTo>
                    <a:pt x="1005" y="1522"/>
                  </a:lnTo>
                  <a:lnTo>
                    <a:pt x="985" y="1532"/>
                  </a:lnTo>
                  <a:lnTo>
                    <a:pt x="966" y="1536"/>
                  </a:lnTo>
                  <a:lnTo>
                    <a:pt x="943" y="1534"/>
                  </a:lnTo>
                  <a:lnTo>
                    <a:pt x="922" y="1530"/>
                  </a:lnTo>
                  <a:lnTo>
                    <a:pt x="900" y="1520"/>
                  </a:lnTo>
                  <a:lnTo>
                    <a:pt x="875" y="1508"/>
                  </a:lnTo>
                  <a:lnTo>
                    <a:pt x="852" y="1499"/>
                  </a:lnTo>
                  <a:lnTo>
                    <a:pt x="827" y="1486"/>
                  </a:lnTo>
                  <a:lnTo>
                    <a:pt x="806" y="1474"/>
                  </a:lnTo>
                  <a:lnTo>
                    <a:pt x="782" y="1463"/>
                  </a:lnTo>
                  <a:lnTo>
                    <a:pt x="759" y="1458"/>
                  </a:lnTo>
                  <a:lnTo>
                    <a:pt x="734" y="1452"/>
                  </a:lnTo>
                  <a:lnTo>
                    <a:pt x="709" y="1449"/>
                  </a:lnTo>
                  <a:lnTo>
                    <a:pt x="684" y="1453"/>
                  </a:lnTo>
                  <a:lnTo>
                    <a:pt x="661" y="1460"/>
                  </a:lnTo>
                  <a:lnTo>
                    <a:pt x="636" y="1472"/>
                  </a:lnTo>
                  <a:lnTo>
                    <a:pt x="620" y="1488"/>
                  </a:lnTo>
                  <a:lnTo>
                    <a:pt x="605" y="1508"/>
                  </a:lnTo>
                  <a:lnTo>
                    <a:pt x="595" y="1530"/>
                  </a:lnTo>
                  <a:lnTo>
                    <a:pt x="585" y="1554"/>
                  </a:lnTo>
                  <a:lnTo>
                    <a:pt x="572" y="1580"/>
                  </a:lnTo>
                  <a:lnTo>
                    <a:pt x="561" y="1603"/>
                  </a:lnTo>
                  <a:lnTo>
                    <a:pt x="545" y="1631"/>
                  </a:lnTo>
                  <a:lnTo>
                    <a:pt x="525" y="1657"/>
                  </a:lnTo>
                  <a:lnTo>
                    <a:pt x="499" y="1678"/>
                  </a:lnTo>
                  <a:lnTo>
                    <a:pt x="479" y="1693"/>
                  </a:lnTo>
                  <a:lnTo>
                    <a:pt x="456" y="1707"/>
                  </a:lnTo>
                  <a:lnTo>
                    <a:pt x="432" y="1719"/>
                  </a:lnTo>
                  <a:lnTo>
                    <a:pt x="401" y="1732"/>
                  </a:lnTo>
                  <a:lnTo>
                    <a:pt x="376" y="1736"/>
                  </a:lnTo>
                  <a:lnTo>
                    <a:pt x="355" y="1738"/>
                  </a:lnTo>
                  <a:lnTo>
                    <a:pt x="330" y="1739"/>
                  </a:lnTo>
                  <a:lnTo>
                    <a:pt x="306" y="1737"/>
                  </a:lnTo>
                  <a:lnTo>
                    <a:pt x="286" y="1732"/>
                  </a:lnTo>
                  <a:lnTo>
                    <a:pt x="269" y="1724"/>
                  </a:lnTo>
                  <a:lnTo>
                    <a:pt x="244" y="1708"/>
                  </a:lnTo>
                  <a:lnTo>
                    <a:pt x="217" y="1689"/>
                  </a:lnTo>
                  <a:lnTo>
                    <a:pt x="185" y="1662"/>
                  </a:lnTo>
                  <a:lnTo>
                    <a:pt x="170" y="1650"/>
                  </a:lnTo>
                  <a:lnTo>
                    <a:pt x="153" y="1631"/>
                  </a:lnTo>
                  <a:lnTo>
                    <a:pt x="137" y="1609"/>
                  </a:lnTo>
                  <a:lnTo>
                    <a:pt x="126" y="1584"/>
                  </a:lnTo>
                  <a:lnTo>
                    <a:pt x="122" y="1565"/>
                  </a:lnTo>
                  <a:lnTo>
                    <a:pt x="119" y="1543"/>
                  </a:lnTo>
                  <a:lnTo>
                    <a:pt x="118" y="1523"/>
                  </a:lnTo>
                  <a:lnTo>
                    <a:pt x="119" y="1500"/>
                  </a:lnTo>
                  <a:lnTo>
                    <a:pt x="122" y="1478"/>
                  </a:lnTo>
                  <a:lnTo>
                    <a:pt x="129" y="1455"/>
                  </a:lnTo>
                  <a:lnTo>
                    <a:pt x="142" y="1433"/>
                  </a:lnTo>
                  <a:lnTo>
                    <a:pt x="153" y="1416"/>
                  </a:lnTo>
                  <a:lnTo>
                    <a:pt x="169" y="1396"/>
                  </a:lnTo>
                  <a:lnTo>
                    <a:pt x="184" y="1379"/>
                  </a:lnTo>
                  <a:lnTo>
                    <a:pt x="204" y="1364"/>
                  </a:lnTo>
                  <a:lnTo>
                    <a:pt x="226" y="1346"/>
                  </a:lnTo>
                  <a:lnTo>
                    <a:pt x="248" y="1330"/>
                  </a:lnTo>
                  <a:lnTo>
                    <a:pt x="266" y="1314"/>
                  </a:lnTo>
                  <a:lnTo>
                    <a:pt x="281" y="1298"/>
                  </a:lnTo>
                  <a:lnTo>
                    <a:pt x="290" y="1283"/>
                  </a:lnTo>
                  <a:lnTo>
                    <a:pt x="298" y="1267"/>
                  </a:lnTo>
                  <a:lnTo>
                    <a:pt x="302" y="1242"/>
                  </a:lnTo>
                  <a:lnTo>
                    <a:pt x="302" y="1223"/>
                  </a:lnTo>
                  <a:lnTo>
                    <a:pt x="300" y="1201"/>
                  </a:lnTo>
                  <a:lnTo>
                    <a:pt x="295" y="1182"/>
                  </a:lnTo>
                  <a:lnTo>
                    <a:pt x="289" y="1162"/>
                  </a:lnTo>
                  <a:lnTo>
                    <a:pt x="275" y="1141"/>
                  </a:lnTo>
                  <a:lnTo>
                    <a:pt x="263" y="1124"/>
                  </a:lnTo>
                  <a:lnTo>
                    <a:pt x="246" y="1103"/>
                  </a:lnTo>
                  <a:lnTo>
                    <a:pt x="230" y="1086"/>
                  </a:lnTo>
                  <a:lnTo>
                    <a:pt x="216" y="1068"/>
                  </a:lnTo>
                  <a:lnTo>
                    <a:pt x="198" y="1047"/>
                  </a:lnTo>
                  <a:lnTo>
                    <a:pt x="186" y="1026"/>
                  </a:lnTo>
                  <a:lnTo>
                    <a:pt x="170" y="1004"/>
                  </a:lnTo>
                  <a:lnTo>
                    <a:pt x="159" y="984"/>
                  </a:lnTo>
                  <a:lnTo>
                    <a:pt x="155" y="964"/>
                  </a:lnTo>
                  <a:lnTo>
                    <a:pt x="155" y="942"/>
                  </a:lnTo>
                  <a:lnTo>
                    <a:pt x="162" y="919"/>
                  </a:lnTo>
                  <a:lnTo>
                    <a:pt x="174" y="892"/>
                  </a:lnTo>
                  <a:lnTo>
                    <a:pt x="188" y="872"/>
                  </a:lnTo>
                  <a:lnTo>
                    <a:pt x="204" y="852"/>
                  </a:lnTo>
                  <a:lnTo>
                    <a:pt x="220" y="837"/>
                  </a:lnTo>
                  <a:lnTo>
                    <a:pt x="233" y="816"/>
                  </a:lnTo>
                  <a:lnTo>
                    <a:pt x="239" y="797"/>
                  </a:lnTo>
                  <a:lnTo>
                    <a:pt x="242" y="772"/>
                  </a:lnTo>
                  <a:lnTo>
                    <a:pt x="238" y="753"/>
                  </a:lnTo>
                  <a:lnTo>
                    <a:pt x="234" y="733"/>
                  </a:lnTo>
                  <a:lnTo>
                    <a:pt x="222" y="712"/>
                  </a:lnTo>
                  <a:lnTo>
                    <a:pt x="208" y="690"/>
                  </a:lnTo>
                  <a:lnTo>
                    <a:pt x="188" y="671"/>
                  </a:lnTo>
                  <a:lnTo>
                    <a:pt x="173" y="655"/>
                  </a:lnTo>
                  <a:lnTo>
                    <a:pt x="153" y="640"/>
                  </a:lnTo>
                  <a:lnTo>
                    <a:pt x="134" y="629"/>
                  </a:lnTo>
                  <a:lnTo>
                    <a:pt x="116" y="617"/>
                  </a:lnTo>
                  <a:lnTo>
                    <a:pt x="96" y="605"/>
                  </a:lnTo>
                  <a:lnTo>
                    <a:pt x="78" y="593"/>
                  </a:lnTo>
                  <a:lnTo>
                    <a:pt x="49" y="571"/>
                  </a:lnTo>
                  <a:lnTo>
                    <a:pt x="31" y="556"/>
                  </a:lnTo>
                  <a:lnTo>
                    <a:pt x="15" y="536"/>
                  </a:lnTo>
                  <a:lnTo>
                    <a:pt x="7" y="517"/>
                  </a:lnTo>
                  <a:lnTo>
                    <a:pt x="0" y="495"/>
                  </a:lnTo>
                  <a:lnTo>
                    <a:pt x="0" y="473"/>
                  </a:lnTo>
                  <a:lnTo>
                    <a:pt x="4" y="454"/>
                  </a:lnTo>
                  <a:lnTo>
                    <a:pt x="16" y="421"/>
                  </a:lnTo>
                  <a:lnTo>
                    <a:pt x="37" y="393"/>
                  </a:lnTo>
                  <a:lnTo>
                    <a:pt x="57" y="363"/>
                  </a:lnTo>
                  <a:lnTo>
                    <a:pt x="84" y="328"/>
                  </a:lnTo>
                  <a:lnTo>
                    <a:pt x="109" y="300"/>
                  </a:lnTo>
                  <a:lnTo>
                    <a:pt x="135" y="268"/>
                  </a:lnTo>
                  <a:lnTo>
                    <a:pt x="160" y="240"/>
                  </a:lnTo>
                  <a:lnTo>
                    <a:pt x="186" y="211"/>
                  </a:lnTo>
                  <a:lnTo>
                    <a:pt x="207" y="191"/>
                  </a:lnTo>
                  <a:lnTo>
                    <a:pt x="231" y="169"/>
                  </a:lnTo>
                  <a:lnTo>
                    <a:pt x="250" y="152"/>
                  </a:lnTo>
                  <a:lnTo>
                    <a:pt x="268" y="144"/>
                  </a:lnTo>
                  <a:lnTo>
                    <a:pt x="289" y="140"/>
                  </a:lnTo>
                  <a:lnTo>
                    <a:pt x="305" y="140"/>
                  </a:lnTo>
                  <a:lnTo>
                    <a:pt x="327" y="142"/>
                  </a:lnTo>
                  <a:lnTo>
                    <a:pt x="341" y="149"/>
                  </a:lnTo>
                  <a:lnTo>
                    <a:pt x="359" y="158"/>
                  </a:lnTo>
                  <a:lnTo>
                    <a:pt x="382" y="174"/>
                  </a:lnTo>
                  <a:lnTo>
                    <a:pt x="399" y="189"/>
                  </a:lnTo>
                  <a:lnTo>
                    <a:pt x="422" y="213"/>
                  </a:lnTo>
                  <a:lnTo>
                    <a:pt x="443" y="232"/>
                  </a:lnTo>
                  <a:lnTo>
                    <a:pt x="461" y="246"/>
                  </a:lnTo>
                  <a:lnTo>
                    <a:pt x="485" y="268"/>
                  </a:lnTo>
                  <a:lnTo>
                    <a:pt x="515" y="285"/>
                  </a:lnTo>
                  <a:lnTo>
                    <a:pt x="541" y="298"/>
                  </a:lnTo>
                  <a:lnTo>
                    <a:pt x="568" y="306"/>
                  </a:lnTo>
                  <a:lnTo>
                    <a:pt x="588" y="309"/>
                  </a:lnTo>
                  <a:lnTo>
                    <a:pt x="611" y="307"/>
                  </a:lnTo>
                  <a:lnTo>
                    <a:pt x="635" y="299"/>
                  </a:lnTo>
                  <a:lnTo>
                    <a:pt x="655" y="288"/>
                  </a:lnTo>
                  <a:lnTo>
                    <a:pt x="671" y="273"/>
                  </a:lnTo>
                  <a:lnTo>
                    <a:pt x="679" y="259"/>
                  </a:lnTo>
                  <a:lnTo>
                    <a:pt x="698" y="234"/>
                  </a:lnTo>
                  <a:lnTo>
                    <a:pt x="717" y="210"/>
                  </a:lnTo>
                  <a:lnTo>
                    <a:pt x="736" y="196"/>
                  </a:lnTo>
                  <a:lnTo>
                    <a:pt x="755" y="183"/>
                  </a:lnTo>
                  <a:lnTo>
                    <a:pt x="775" y="176"/>
                  </a:lnTo>
                  <a:lnTo>
                    <a:pt x="800" y="176"/>
                  </a:lnTo>
                  <a:lnTo>
                    <a:pt x="825" y="180"/>
                  </a:lnTo>
                  <a:lnTo>
                    <a:pt x="852" y="191"/>
                  </a:lnTo>
                  <a:lnTo>
                    <a:pt x="879" y="202"/>
                  </a:lnTo>
                  <a:lnTo>
                    <a:pt x="901" y="212"/>
                  </a:lnTo>
                  <a:lnTo>
                    <a:pt x="927" y="226"/>
                  </a:lnTo>
                  <a:lnTo>
                    <a:pt x="953" y="239"/>
                  </a:lnTo>
                  <a:lnTo>
                    <a:pt x="984" y="252"/>
                  </a:lnTo>
                  <a:lnTo>
                    <a:pt x="1017" y="261"/>
                  </a:lnTo>
                  <a:lnTo>
                    <a:pt x="1050" y="260"/>
                  </a:lnTo>
                </a:path>
              </a:pathLst>
            </a:custGeom>
            <a:solidFill>
              <a:srgbClr val="FFFF00"/>
            </a:solid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1190" y="1286"/>
              <a:ext cx="8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zh-CN" altLang="en-US" sz="24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50" charset="-122"/>
                  <a:ea typeface="楷体_GB2312" pitchFamily="50" charset="-122"/>
                </a:rPr>
                <a:t>单元测试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800600" y="650875"/>
            <a:ext cx="2674938" cy="3340100"/>
            <a:chOff x="3024" y="410"/>
            <a:chExt cx="1685" cy="2104"/>
          </a:xfrm>
        </p:grpSpPr>
        <p:sp>
          <p:nvSpPr>
            <p:cNvPr id="34829" name="Freeform 13"/>
            <p:cNvSpPr>
              <a:spLocks/>
            </p:cNvSpPr>
            <p:nvPr/>
          </p:nvSpPr>
          <p:spPr bwMode="auto">
            <a:xfrm>
              <a:off x="3024" y="410"/>
              <a:ext cx="1685" cy="2104"/>
            </a:xfrm>
            <a:custGeom>
              <a:avLst/>
              <a:gdLst/>
              <a:ahLst/>
              <a:cxnLst>
                <a:cxn ang="0">
                  <a:pos x="1538" y="2103"/>
                </a:cxn>
                <a:cxn ang="0">
                  <a:pos x="557" y="190"/>
                </a:cxn>
                <a:cxn ang="0">
                  <a:pos x="701" y="244"/>
                </a:cxn>
                <a:cxn ang="0">
                  <a:pos x="717" y="220"/>
                </a:cxn>
                <a:cxn ang="0">
                  <a:pos x="726" y="183"/>
                </a:cxn>
                <a:cxn ang="0">
                  <a:pos x="734" y="138"/>
                </a:cxn>
                <a:cxn ang="0">
                  <a:pos x="745" y="96"/>
                </a:cxn>
                <a:cxn ang="0">
                  <a:pos x="765" y="61"/>
                </a:cxn>
                <a:cxn ang="0">
                  <a:pos x="792" y="31"/>
                </a:cxn>
                <a:cxn ang="0">
                  <a:pos x="832" y="13"/>
                </a:cxn>
                <a:cxn ang="0">
                  <a:pos x="871" y="2"/>
                </a:cxn>
                <a:cxn ang="0">
                  <a:pos x="913" y="2"/>
                </a:cxn>
                <a:cxn ang="0">
                  <a:pos x="961" y="14"/>
                </a:cxn>
                <a:cxn ang="0">
                  <a:pos x="1000" y="30"/>
                </a:cxn>
                <a:cxn ang="0">
                  <a:pos x="1032" y="50"/>
                </a:cxn>
                <a:cxn ang="0">
                  <a:pos x="1061" y="77"/>
                </a:cxn>
                <a:cxn ang="0">
                  <a:pos x="1081" y="108"/>
                </a:cxn>
                <a:cxn ang="0">
                  <a:pos x="1095" y="149"/>
                </a:cxn>
                <a:cxn ang="0">
                  <a:pos x="1101" y="189"/>
                </a:cxn>
                <a:cxn ang="0">
                  <a:pos x="1094" y="238"/>
                </a:cxn>
                <a:cxn ang="0">
                  <a:pos x="1069" y="278"/>
                </a:cxn>
                <a:cxn ang="0">
                  <a:pos x="1038" y="316"/>
                </a:cxn>
                <a:cxn ang="0">
                  <a:pos x="1009" y="354"/>
                </a:cxn>
                <a:cxn ang="0">
                  <a:pos x="1001" y="374"/>
                </a:cxn>
                <a:cxn ang="0">
                  <a:pos x="1256" y="506"/>
                </a:cxn>
                <a:cxn ang="0">
                  <a:pos x="1220" y="576"/>
                </a:cxn>
                <a:cxn ang="0">
                  <a:pos x="1204" y="625"/>
                </a:cxn>
                <a:cxn ang="0">
                  <a:pos x="1201" y="659"/>
                </a:cxn>
                <a:cxn ang="0">
                  <a:pos x="1213" y="691"/>
                </a:cxn>
                <a:cxn ang="0">
                  <a:pos x="1235" y="719"/>
                </a:cxn>
                <a:cxn ang="0">
                  <a:pos x="1269" y="740"/>
                </a:cxn>
                <a:cxn ang="0">
                  <a:pos x="1322" y="761"/>
                </a:cxn>
                <a:cxn ang="0">
                  <a:pos x="1374" y="781"/>
                </a:cxn>
                <a:cxn ang="0">
                  <a:pos x="1425" y="805"/>
                </a:cxn>
                <a:cxn ang="0">
                  <a:pos x="1471" y="837"/>
                </a:cxn>
                <a:cxn ang="0">
                  <a:pos x="1499" y="878"/>
                </a:cxn>
                <a:cxn ang="0">
                  <a:pos x="1507" y="919"/>
                </a:cxn>
                <a:cxn ang="0">
                  <a:pos x="1497" y="965"/>
                </a:cxn>
                <a:cxn ang="0">
                  <a:pos x="1474" y="1011"/>
                </a:cxn>
                <a:cxn ang="0">
                  <a:pos x="1461" y="1057"/>
                </a:cxn>
                <a:cxn ang="0">
                  <a:pos x="1459" y="1089"/>
                </a:cxn>
                <a:cxn ang="0">
                  <a:pos x="1467" y="1114"/>
                </a:cxn>
                <a:cxn ang="0">
                  <a:pos x="1496" y="1148"/>
                </a:cxn>
                <a:cxn ang="0">
                  <a:pos x="1540" y="1185"/>
                </a:cxn>
                <a:cxn ang="0">
                  <a:pos x="1590" y="1219"/>
                </a:cxn>
                <a:cxn ang="0">
                  <a:pos x="1625" y="1252"/>
                </a:cxn>
                <a:cxn ang="0">
                  <a:pos x="1652" y="1289"/>
                </a:cxn>
                <a:cxn ang="0">
                  <a:pos x="1668" y="1331"/>
                </a:cxn>
                <a:cxn ang="0">
                  <a:pos x="1671" y="1374"/>
                </a:cxn>
                <a:cxn ang="0">
                  <a:pos x="1656" y="1414"/>
                </a:cxn>
                <a:cxn ang="0">
                  <a:pos x="1625" y="1452"/>
                </a:cxn>
                <a:cxn ang="0">
                  <a:pos x="1592" y="1495"/>
                </a:cxn>
                <a:cxn ang="0">
                  <a:pos x="1564" y="1537"/>
                </a:cxn>
                <a:cxn ang="0">
                  <a:pos x="1550" y="1586"/>
                </a:cxn>
                <a:cxn ang="0">
                  <a:pos x="1550" y="1636"/>
                </a:cxn>
                <a:cxn ang="0">
                  <a:pos x="1557" y="1670"/>
                </a:cxn>
                <a:cxn ang="0">
                  <a:pos x="1570" y="1703"/>
                </a:cxn>
                <a:cxn ang="0">
                  <a:pos x="1591" y="1733"/>
                </a:cxn>
                <a:cxn ang="0">
                  <a:pos x="1622" y="1761"/>
                </a:cxn>
                <a:cxn ang="0">
                  <a:pos x="1664" y="1781"/>
                </a:cxn>
              </a:cxnLst>
              <a:rect l="0" t="0" r="r" b="b"/>
              <a:pathLst>
                <a:path w="1685" h="2104">
                  <a:moveTo>
                    <a:pt x="1684" y="1791"/>
                  </a:moveTo>
                  <a:lnTo>
                    <a:pt x="1538" y="2103"/>
                  </a:lnTo>
                  <a:lnTo>
                    <a:pt x="0" y="1386"/>
                  </a:lnTo>
                  <a:lnTo>
                    <a:pt x="557" y="190"/>
                  </a:lnTo>
                  <a:lnTo>
                    <a:pt x="690" y="253"/>
                  </a:lnTo>
                  <a:lnTo>
                    <a:pt x="701" y="244"/>
                  </a:lnTo>
                  <a:lnTo>
                    <a:pt x="712" y="232"/>
                  </a:lnTo>
                  <a:lnTo>
                    <a:pt x="717" y="220"/>
                  </a:lnTo>
                  <a:lnTo>
                    <a:pt x="722" y="205"/>
                  </a:lnTo>
                  <a:lnTo>
                    <a:pt x="726" y="183"/>
                  </a:lnTo>
                  <a:lnTo>
                    <a:pt x="731" y="157"/>
                  </a:lnTo>
                  <a:lnTo>
                    <a:pt x="734" y="138"/>
                  </a:lnTo>
                  <a:lnTo>
                    <a:pt x="739" y="117"/>
                  </a:lnTo>
                  <a:lnTo>
                    <a:pt x="745" y="96"/>
                  </a:lnTo>
                  <a:lnTo>
                    <a:pt x="754" y="78"/>
                  </a:lnTo>
                  <a:lnTo>
                    <a:pt x="765" y="61"/>
                  </a:lnTo>
                  <a:lnTo>
                    <a:pt x="777" y="45"/>
                  </a:lnTo>
                  <a:lnTo>
                    <a:pt x="792" y="31"/>
                  </a:lnTo>
                  <a:lnTo>
                    <a:pt x="810" y="22"/>
                  </a:lnTo>
                  <a:lnTo>
                    <a:pt x="832" y="13"/>
                  </a:lnTo>
                  <a:lnTo>
                    <a:pt x="852" y="8"/>
                  </a:lnTo>
                  <a:lnTo>
                    <a:pt x="871" y="2"/>
                  </a:lnTo>
                  <a:lnTo>
                    <a:pt x="891" y="0"/>
                  </a:lnTo>
                  <a:lnTo>
                    <a:pt x="913" y="2"/>
                  </a:lnTo>
                  <a:lnTo>
                    <a:pt x="938" y="6"/>
                  </a:lnTo>
                  <a:lnTo>
                    <a:pt x="961" y="14"/>
                  </a:lnTo>
                  <a:lnTo>
                    <a:pt x="980" y="21"/>
                  </a:lnTo>
                  <a:lnTo>
                    <a:pt x="1000" y="30"/>
                  </a:lnTo>
                  <a:lnTo>
                    <a:pt x="1019" y="40"/>
                  </a:lnTo>
                  <a:lnTo>
                    <a:pt x="1032" y="50"/>
                  </a:lnTo>
                  <a:lnTo>
                    <a:pt x="1046" y="63"/>
                  </a:lnTo>
                  <a:lnTo>
                    <a:pt x="1061" y="77"/>
                  </a:lnTo>
                  <a:lnTo>
                    <a:pt x="1071" y="90"/>
                  </a:lnTo>
                  <a:lnTo>
                    <a:pt x="1081" y="108"/>
                  </a:lnTo>
                  <a:lnTo>
                    <a:pt x="1088" y="128"/>
                  </a:lnTo>
                  <a:lnTo>
                    <a:pt x="1095" y="149"/>
                  </a:lnTo>
                  <a:lnTo>
                    <a:pt x="1100" y="169"/>
                  </a:lnTo>
                  <a:lnTo>
                    <a:pt x="1101" y="189"/>
                  </a:lnTo>
                  <a:lnTo>
                    <a:pt x="1099" y="213"/>
                  </a:lnTo>
                  <a:lnTo>
                    <a:pt x="1094" y="238"/>
                  </a:lnTo>
                  <a:lnTo>
                    <a:pt x="1084" y="260"/>
                  </a:lnTo>
                  <a:lnTo>
                    <a:pt x="1069" y="278"/>
                  </a:lnTo>
                  <a:lnTo>
                    <a:pt x="1053" y="297"/>
                  </a:lnTo>
                  <a:lnTo>
                    <a:pt x="1038" y="316"/>
                  </a:lnTo>
                  <a:lnTo>
                    <a:pt x="1020" y="337"/>
                  </a:lnTo>
                  <a:lnTo>
                    <a:pt x="1009" y="354"/>
                  </a:lnTo>
                  <a:lnTo>
                    <a:pt x="1004" y="365"/>
                  </a:lnTo>
                  <a:lnTo>
                    <a:pt x="1001" y="374"/>
                  </a:lnTo>
                  <a:lnTo>
                    <a:pt x="1000" y="387"/>
                  </a:lnTo>
                  <a:lnTo>
                    <a:pt x="1256" y="506"/>
                  </a:lnTo>
                  <a:lnTo>
                    <a:pt x="1231" y="550"/>
                  </a:lnTo>
                  <a:lnTo>
                    <a:pt x="1220" y="576"/>
                  </a:lnTo>
                  <a:lnTo>
                    <a:pt x="1211" y="602"/>
                  </a:lnTo>
                  <a:lnTo>
                    <a:pt x="1204" y="625"/>
                  </a:lnTo>
                  <a:lnTo>
                    <a:pt x="1201" y="642"/>
                  </a:lnTo>
                  <a:lnTo>
                    <a:pt x="1201" y="659"/>
                  </a:lnTo>
                  <a:lnTo>
                    <a:pt x="1204" y="674"/>
                  </a:lnTo>
                  <a:lnTo>
                    <a:pt x="1213" y="691"/>
                  </a:lnTo>
                  <a:lnTo>
                    <a:pt x="1223" y="707"/>
                  </a:lnTo>
                  <a:lnTo>
                    <a:pt x="1235" y="719"/>
                  </a:lnTo>
                  <a:lnTo>
                    <a:pt x="1247" y="729"/>
                  </a:lnTo>
                  <a:lnTo>
                    <a:pt x="1269" y="740"/>
                  </a:lnTo>
                  <a:lnTo>
                    <a:pt x="1296" y="752"/>
                  </a:lnTo>
                  <a:lnTo>
                    <a:pt x="1322" y="761"/>
                  </a:lnTo>
                  <a:lnTo>
                    <a:pt x="1351" y="774"/>
                  </a:lnTo>
                  <a:lnTo>
                    <a:pt x="1374" y="781"/>
                  </a:lnTo>
                  <a:lnTo>
                    <a:pt x="1403" y="792"/>
                  </a:lnTo>
                  <a:lnTo>
                    <a:pt x="1425" y="805"/>
                  </a:lnTo>
                  <a:lnTo>
                    <a:pt x="1443" y="817"/>
                  </a:lnTo>
                  <a:lnTo>
                    <a:pt x="1471" y="837"/>
                  </a:lnTo>
                  <a:lnTo>
                    <a:pt x="1487" y="856"/>
                  </a:lnTo>
                  <a:lnTo>
                    <a:pt x="1499" y="878"/>
                  </a:lnTo>
                  <a:lnTo>
                    <a:pt x="1505" y="898"/>
                  </a:lnTo>
                  <a:lnTo>
                    <a:pt x="1507" y="919"/>
                  </a:lnTo>
                  <a:lnTo>
                    <a:pt x="1506" y="943"/>
                  </a:lnTo>
                  <a:lnTo>
                    <a:pt x="1497" y="965"/>
                  </a:lnTo>
                  <a:lnTo>
                    <a:pt x="1485" y="992"/>
                  </a:lnTo>
                  <a:lnTo>
                    <a:pt x="1474" y="1011"/>
                  </a:lnTo>
                  <a:lnTo>
                    <a:pt x="1467" y="1032"/>
                  </a:lnTo>
                  <a:lnTo>
                    <a:pt x="1461" y="1057"/>
                  </a:lnTo>
                  <a:lnTo>
                    <a:pt x="1459" y="1072"/>
                  </a:lnTo>
                  <a:lnTo>
                    <a:pt x="1459" y="1089"/>
                  </a:lnTo>
                  <a:lnTo>
                    <a:pt x="1463" y="1102"/>
                  </a:lnTo>
                  <a:lnTo>
                    <a:pt x="1467" y="1114"/>
                  </a:lnTo>
                  <a:lnTo>
                    <a:pt x="1480" y="1130"/>
                  </a:lnTo>
                  <a:lnTo>
                    <a:pt x="1496" y="1148"/>
                  </a:lnTo>
                  <a:lnTo>
                    <a:pt x="1516" y="1165"/>
                  </a:lnTo>
                  <a:lnTo>
                    <a:pt x="1540" y="1185"/>
                  </a:lnTo>
                  <a:lnTo>
                    <a:pt x="1563" y="1203"/>
                  </a:lnTo>
                  <a:lnTo>
                    <a:pt x="1590" y="1219"/>
                  </a:lnTo>
                  <a:lnTo>
                    <a:pt x="1607" y="1235"/>
                  </a:lnTo>
                  <a:lnTo>
                    <a:pt x="1625" y="1252"/>
                  </a:lnTo>
                  <a:lnTo>
                    <a:pt x="1642" y="1270"/>
                  </a:lnTo>
                  <a:lnTo>
                    <a:pt x="1652" y="1289"/>
                  </a:lnTo>
                  <a:lnTo>
                    <a:pt x="1663" y="1312"/>
                  </a:lnTo>
                  <a:lnTo>
                    <a:pt x="1668" y="1331"/>
                  </a:lnTo>
                  <a:lnTo>
                    <a:pt x="1672" y="1351"/>
                  </a:lnTo>
                  <a:lnTo>
                    <a:pt x="1671" y="1374"/>
                  </a:lnTo>
                  <a:lnTo>
                    <a:pt x="1664" y="1395"/>
                  </a:lnTo>
                  <a:lnTo>
                    <a:pt x="1656" y="1414"/>
                  </a:lnTo>
                  <a:lnTo>
                    <a:pt x="1643" y="1429"/>
                  </a:lnTo>
                  <a:lnTo>
                    <a:pt x="1625" y="1452"/>
                  </a:lnTo>
                  <a:lnTo>
                    <a:pt x="1606" y="1474"/>
                  </a:lnTo>
                  <a:lnTo>
                    <a:pt x="1592" y="1495"/>
                  </a:lnTo>
                  <a:lnTo>
                    <a:pt x="1577" y="1516"/>
                  </a:lnTo>
                  <a:lnTo>
                    <a:pt x="1564" y="1537"/>
                  </a:lnTo>
                  <a:lnTo>
                    <a:pt x="1556" y="1562"/>
                  </a:lnTo>
                  <a:lnTo>
                    <a:pt x="1550" y="1586"/>
                  </a:lnTo>
                  <a:lnTo>
                    <a:pt x="1549" y="1611"/>
                  </a:lnTo>
                  <a:lnTo>
                    <a:pt x="1550" y="1636"/>
                  </a:lnTo>
                  <a:lnTo>
                    <a:pt x="1554" y="1657"/>
                  </a:lnTo>
                  <a:lnTo>
                    <a:pt x="1557" y="1670"/>
                  </a:lnTo>
                  <a:lnTo>
                    <a:pt x="1563" y="1688"/>
                  </a:lnTo>
                  <a:lnTo>
                    <a:pt x="1570" y="1703"/>
                  </a:lnTo>
                  <a:lnTo>
                    <a:pt x="1578" y="1717"/>
                  </a:lnTo>
                  <a:lnTo>
                    <a:pt x="1591" y="1733"/>
                  </a:lnTo>
                  <a:lnTo>
                    <a:pt x="1605" y="1746"/>
                  </a:lnTo>
                  <a:lnTo>
                    <a:pt x="1622" y="1761"/>
                  </a:lnTo>
                  <a:lnTo>
                    <a:pt x="1644" y="1772"/>
                  </a:lnTo>
                  <a:lnTo>
                    <a:pt x="1664" y="1781"/>
                  </a:lnTo>
                  <a:lnTo>
                    <a:pt x="1684" y="1791"/>
                  </a:lnTo>
                </a:path>
              </a:pathLst>
            </a:custGeom>
            <a:solidFill>
              <a:srgbClr val="FF00FF"/>
            </a:solid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30" name="Rectangle 14"/>
            <p:cNvSpPr>
              <a:spLocks noChangeArrowheads="1"/>
            </p:cNvSpPr>
            <p:nvPr/>
          </p:nvSpPr>
          <p:spPr bwMode="auto">
            <a:xfrm>
              <a:off x="3398" y="1190"/>
              <a:ext cx="8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50" charset="-122"/>
                  <a:ea typeface="楷体_GB2312" pitchFamily="50" charset="-122"/>
                </a:rPr>
                <a:t>单元测试</a:t>
              </a: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5070475" y="2890838"/>
            <a:ext cx="3467100" cy="2498725"/>
            <a:chOff x="3194" y="1821"/>
            <a:chExt cx="2184" cy="1574"/>
          </a:xfrm>
        </p:grpSpPr>
        <p:sp>
          <p:nvSpPr>
            <p:cNvPr id="34832" name="Freeform 16"/>
            <p:cNvSpPr>
              <a:spLocks/>
            </p:cNvSpPr>
            <p:nvPr/>
          </p:nvSpPr>
          <p:spPr bwMode="auto">
            <a:xfrm>
              <a:off x="3194" y="1821"/>
              <a:ext cx="2184" cy="1574"/>
            </a:xfrm>
            <a:custGeom>
              <a:avLst/>
              <a:gdLst/>
              <a:ahLst/>
              <a:cxnLst>
                <a:cxn ang="0">
                  <a:pos x="0" y="644"/>
                </a:cxn>
                <a:cxn ang="0">
                  <a:pos x="2183" y="413"/>
                </a:cxn>
                <a:cxn ang="0">
                  <a:pos x="2035" y="347"/>
                </a:cxn>
                <a:cxn ang="0">
                  <a:pos x="2014" y="388"/>
                </a:cxn>
                <a:cxn ang="0">
                  <a:pos x="1996" y="449"/>
                </a:cxn>
                <a:cxn ang="0">
                  <a:pos x="1971" y="494"/>
                </a:cxn>
                <a:cxn ang="0">
                  <a:pos x="1935" y="532"/>
                </a:cxn>
                <a:cxn ang="0">
                  <a:pos x="1881" y="549"/>
                </a:cxn>
                <a:cxn ang="0">
                  <a:pos x="1826" y="553"/>
                </a:cxn>
                <a:cxn ang="0">
                  <a:pos x="1773" y="537"/>
                </a:cxn>
                <a:cxn ang="0">
                  <a:pos x="1710" y="494"/>
                </a:cxn>
                <a:cxn ang="0">
                  <a:pos x="1673" y="458"/>
                </a:cxn>
                <a:cxn ang="0">
                  <a:pos x="1650" y="401"/>
                </a:cxn>
                <a:cxn ang="0">
                  <a:pos x="1646" y="347"/>
                </a:cxn>
                <a:cxn ang="0">
                  <a:pos x="1658" y="301"/>
                </a:cxn>
                <a:cxn ang="0">
                  <a:pos x="1688" y="260"/>
                </a:cxn>
                <a:cxn ang="0">
                  <a:pos x="1722" y="229"/>
                </a:cxn>
                <a:cxn ang="0">
                  <a:pos x="1757" y="196"/>
                </a:cxn>
                <a:cxn ang="0">
                  <a:pos x="1777" y="155"/>
                </a:cxn>
                <a:cxn ang="0">
                  <a:pos x="1514" y="42"/>
                </a:cxn>
                <a:cxn ang="0">
                  <a:pos x="1476" y="92"/>
                </a:cxn>
                <a:cxn ang="0">
                  <a:pos x="1445" y="133"/>
                </a:cxn>
                <a:cxn ang="0">
                  <a:pos x="1410" y="162"/>
                </a:cxn>
                <a:cxn ang="0">
                  <a:pos x="1373" y="174"/>
                </a:cxn>
                <a:cxn ang="0">
                  <a:pos x="1335" y="168"/>
                </a:cxn>
                <a:cxn ang="0">
                  <a:pos x="1299" y="151"/>
                </a:cxn>
                <a:cxn ang="0">
                  <a:pos x="1259" y="122"/>
                </a:cxn>
                <a:cxn ang="0">
                  <a:pos x="1224" y="95"/>
                </a:cxn>
                <a:cxn ang="0">
                  <a:pos x="1179" y="62"/>
                </a:cxn>
                <a:cxn ang="0">
                  <a:pos x="1134" y="40"/>
                </a:cxn>
                <a:cxn ang="0">
                  <a:pos x="1086" y="29"/>
                </a:cxn>
                <a:cxn ang="0">
                  <a:pos x="1040" y="37"/>
                </a:cxn>
                <a:cxn ang="0">
                  <a:pos x="1004" y="58"/>
                </a:cxn>
                <a:cxn ang="0">
                  <a:pos x="979" y="96"/>
                </a:cxn>
                <a:cxn ang="0">
                  <a:pos x="953" y="136"/>
                </a:cxn>
                <a:cxn ang="0">
                  <a:pos x="923" y="164"/>
                </a:cxn>
                <a:cxn ang="0">
                  <a:pos x="888" y="180"/>
                </a:cxn>
                <a:cxn ang="0">
                  <a:pos x="841" y="175"/>
                </a:cxn>
                <a:cxn ang="0">
                  <a:pos x="794" y="162"/>
                </a:cxn>
                <a:cxn ang="0">
                  <a:pos x="743" y="142"/>
                </a:cxn>
                <a:cxn ang="0">
                  <a:pos x="696" y="125"/>
                </a:cxn>
                <a:cxn ang="0">
                  <a:pos x="652" y="116"/>
                </a:cxn>
                <a:cxn ang="0">
                  <a:pos x="613" y="119"/>
                </a:cxn>
                <a:cxn ang="0">
                  <a:pos x="571" y="136"/>
                </a:cxn>
                <a:cxn ang="0">
                  <a:pos x="535" y="166"/>
                </a:cxn>
                <a:cxn ang="0">
                  <a:pos x="515" y="209"/>
                </a:cxn>
                <a:cxn ang="0">
                  <a:pos x="495" y="267"/>
                </a:cxn>
                <a:cxn ang="0">
                  <a:pos x="475" y="313"/>
                </a:cxn>
                <a:cxn ang="0">
                  <a:pos x="446" y="353"/>
                </a:cxn>
                <a:cxn ang="0">
                  <a:pos x="410" y="382"/>
                </a:cxn>
                <a:cxn ang="0">
                  <a:pos x="370" y="408"/>
                </a:cxn>
                <a:cxn ang="0">
                  <a:pos x="314" y="431"/>
                </a:cxn>
                <a:cxn ang="0">
                  <a:pos x="269" y="438"/>
                </a:cxn>
                <a:cxn ang="0">
                  <a:pos x="229" y="435"/>
                </a:cxn>
                <a:cxn ang="0">
                  <a:pos x="180" y="415"/>
                </a:cxn>
              </a:cxnLst>
              <a:rect l="0" t="0" r="r" b="b"/>
              <a:pathLst>
                <a:path w="2184" h="1574">
                  <a:moveTo>
                    <a:pt x="158" y="401"/>
                  </a:moveTo>
                  <a:lnTo>
                    <a:pt x="0" y="644"/>
                  </a:lnTo>
                  <a:lnTo>
                    <a:pt x="1430" y="1573"/>
                  </a:lnTo>
                  <a:lnTo>
                    <a:pt x="2183" y="413"/>
                  </a:lnTo>
                  <a:lnTo>
                    <a:pt x="2055" y="330"/>
                  </a:lnTo>
                  <a:lnTo>
                    <a:pt x="2035" y="347"/>
                  </a:lnTo>
                  <a:lnTo>
                    <a:pt x="2024" y="363"/>
                  </a:lnTo>
                  <a:lnTo>
                    <a:pt x="2014" y="388"/>
                  </a:lnTo>
                  <a:lnTo>
                    <a:pt x="2006" y="417"/>
                  </a:lnTo>
                  <a:lnTo>
                    <a:pt x="1996" y="449"/>
                  </a:lnTo>
                  <a:lnTo>
                    <a:pt x="1984" y="474"/>
                  </a:lnTo>
                  <a:lnTo>
                    <a:pt x="1971" y="494"/>
                  </a:lnTo>
                  <a:lnTo>
                    <a:pt x="1954" y="515"/>
                  </a:lnTo>
                  <a:lnTo>
                    <a:pt x="1935" y="532"/>
                  </a:lnTo>
                  <a:lnTo>
                    <a:pt x="1908" y="543"/>
                  </a:lnTo>
                  <a:lnTo>
                    <a:pt x="1881" y="549"/>
                  </a:lnTo>
                  <a:lnTo>
                    <a:pt x="1854" y="554"/>
                  </a:lnTo>
                  <a:lnTo>
                    <a:pt x="1826" y="553"/>
                  </a:lnTo>
                  <a:lnTo>
                    <a:pt x="1797" y="546"/>
                  </a:lnTo>
                  <a:lnTo>
                    <a:pt x="1773" y="537"/>
                  </a:lnTo>
                  <a:lnTo>
                    <a:pt x="1743" y="519"/>
                  </a:lnTo>
                  <a:lnTo>
                    <a:pt x="1710" y="494"/>
                  </a:lnTo>
                  <a:lnTo>
                    <a:pt x="1690" y="476"/>
                  </a:lnTo>
                  <a:lnTo>
                    <a:pt x="1673" y="458"/>
                  </a:lnTo>
                  <a:lnTo>
                    <a:pt x="1661" y="435"/>
                  </a:lnTo>
                  <a:lnTo>
                    <a:pt x="1650" y="401"/>
                  </a:lnTo>
                  <a:lnTo>
                    <a:pt x="1647" y="375"/>
                  </a:lnTo>
                  <a:lnTo>
                    <a:pt x="1646" y="347"/>
                  </a:lnTo>
                  <a:lnTo>
                    <a:pt x="1651" y="322"/>
                  </a:lnTo>
                  <a:lnTo>
                    <a:pt x="1658" y="301"/>
                  </a:lnTo>
                  <a:lnTo>
                    <a:pt x="1672" y="280"/>
                  </a:lnTo>
                  <a:lnTo>
                    <a:pt x="1688" y="260"/>
                  </a:lnTo>
                  <a:lnTo>
                    <a:pt x="1705" y="244"/>
                  </a:lnTo>
                  <a:lnTo>
                    <a:pt x="1722" y="229"/>
                  </a:lnTo>
                  <a:lnTo>
                    <a:pt x="1741" y="213"/>
                  </a:lnTo>
                  <a:lnTo>
                    <a:pt x="1757" y="196"/>
                  </a:lnTo>
                  <a:lnTo>
                    <a:pt x="1769" y="178"/>
                  </a:lnTo>
                  <a:lnTo>
                    <a:pt x="1777" y="155"/>
                  </a:lnTo>
                  <a:lnTo>
                    <a:pt x="1538" y="0"/>
                  </a:lnTo>
                  <a:lnTo>
                    <a:pt x="1514" y="42"/>
                  </a:lnTo>
                  <a:lnTo>
                    <a:pt x="1493" y="69"/>
                  </a:lnTo>
                  <a:lnTo>
                    <a:pt x="1476" y="92"/>
                  </a:lnTo>
                  <a:lnTo>
                    <a:pt x="1462" y="112"/>
                  </a:lnTo>
                  <a:lnTo>
                    <a:pt x="1445" y="133"/>
                  </a:lnTo>
                  <a:lnTo>
                    <a:pt x="1426" y="152"/>
                  </a:lnTo>
                  <a:lnTo>
                    <a:pt x="1410" y="162"/>
                  </a:lnTo>
                  <a:lnTo>
                    <a:pt x="1393" y="171"/>
                  </a:lnTo>
                  <a:lnTo>
                    <a:pt x="1373" y="174"/>
                  </a:lnTo>
                  <a:lnTo>
                    <a:pt x="1354" y="174"/>
                  </a:lnTo>
                  <a:lnTo>
                    <a:pt x="1335" y="168"/>
                  </a:lnTo>
                  <a:lnTo>
                    <a:pt x="1316" y="159"/>
                  </a:lnTo>
                  <a:lnTo>
                    <a:pt x="1299" y="151"/>
                  </a:lnTo>
                  <a:lnTo>
                    <a:pt x="1278" y="137"/>
                  </a:lnTo>
                  <a:lnTo>
                    <a:pt x="1259" y="122"/>
                  </a:lnTo>
                  <a:lnTo>
                    <a:pt x="1245" y="110"/>
                  </a:lnTo>
                  <a:lnTo>
                    <a:pt x="1224" y="95"/>
                  </a:lnTo>
                  <a:lnTo>
                    <a:pt x="1204" y="78"/>
                  </a:lnTo>
                  <a:lnTo>
                    <a:pt x="1179" y="62"/>
                  </a:lnTo>
                  <a:lnTo>
                    <a:pt x="1156" y="51"/>
                  </a:lnTo>
                  <a:lnTo>
                    <a:pt x="1134" y="40"/>
                  </a:lnTo>
                  <a:lnTo>
                    <a:pt x="1108" y="32"/>
                  </a:lnTo>
                  <a:lnTo>
                    <a:pt x="1086" y="29"/>
                  </a:lnTo>
                  <a:lnTo>
                    <a:pt x="1062" y="29"/>
                  </a:lnTo>
                  <a:lnTo>
                    <a:pt x="1040" y="37"/>
                  </a:lnTo>
                  <a:lnTo>
                    <a:pt x="1019" y="45"/>
                  </a:lnTo>
                  <a:lnTo>
                    <a:pt x="1004" y="58"/>
                  </a:lnTo>
                  <a:lnTo>
                    <a:pt x="989" y="75"/>
                  </a:lnTo>
                  <a:lnTo>
                    <a:pt x="979" y="96"/>
                  </a:lnTo>
                  <a:lnTo>
                    <a:pt x="968" y="116"/>
                  </a:lnTo>
                  <a:lnTo>
                    <a:pt x="953" y="136"/>
                  </a:lnTo>
                  <a:lnTo>
                    <a:pt x="939" y="150"/>
                  </a:lnTo>
                  <a:lnTo>
                    <a:pt x="923" y="164"/>
                  </a:lnTo>
                  <a:lnTo>
                    <a:pt x="905" y="175"/>
                  </a:lnTo>
                  <a:lnTo>
                    <a:pt x="888" y="180"/>
                  </a:lnTo>
                  <a:lnTo>
                    <a:pt x="864" y="181"/>
                  </a:lnTo>
                  <a:lnTo>
                    <a:pt x="841" y="175"/>
                  </a:lnTo>
                  <a:lnTo>
                    <a:pt x="816" y="169"/>
                  </a:lnTo>
                  <a:lnTo>
                    <a:pt x="794" y="162"/>
                  </a:lnTo>
                  <a:lnTo>
                    <a:pt x="772" y="153"/>
                  </a:lnTo>
                  <a:lnTo>
                    <a:pt x="743" y="142"/>
                  </a:lnTo>
                  <a:lnTo>
                    <a:pt x="720" y="133"/>
                  </a:lnTo>
                  <a:lnTo>
                    <a:pt x="696" y="125"/>
                  </a:lnTo>
                  <a:lnTo>
                    <a:pt x="674" y="120"/>
                  </a:lnTo>
                  <a:lnTo>
                    <a:pt x="652" y="116"/>
                  </a:lnTo>
                  <a:lnTo>
                    <a:pt x="632" y="117"/>
                  </a:lnTo>
                  <a:lnTo>
                    <a:pt x="613" y="119"/>
                  </a:lnTo>
                  <a:lnTo>
                    <a:pt x="590" y="127"/>
                  </a:lnTo>
                  <a:lnTo>
                    <a:pt x="571" y="136"/>
                  </a:lnTo>
                  <a:lnTo>
                    <a:pt x="552" y="148"/>
                  </a:lnTo>
                  <a:lnTo>
                    <a:pt x="535" y="166"/>
                  </a:lnTo>
                  <a:lnTo>
                    <a:pt x="525" y="188"/>
                  </a:lnTo>
                  <a:lnTo>
                    <a:pt x="515" y="209"/>
                  </a:lnTo>
                  <a:lnTo>
                    <a:pt x="505" y="236"/>
                  </a:lnTo>
                  <a:lnTo>
                    <a:pt x="495" y="267"/>
                  </a:lnTo>
                  <a:lnTo>
                    <a:pt x="485" y="293"/>
                  </a:lnTo>
                  <a:lnTo>
                    <a:pt x="475" y="313"/>
                  </a:lnTo>
                  <a:lnTo>
                    <a:pt x="463" y="331"/>
                  </a:lnTo>
                  <a:lnTo>
                    <a:pt x="446" y="353"/>
                  </a:lnTo>
                  <a:lnTo>
                    <a:pt x="427" y="368"/>
                  </a:lnTo>
                  <a:lnTo>
                    <a:pt x="410" y="382"/>
                  </a:lnTo>
                  <a:lnTo>
                    <a:pt x="393" y="393"/>
                  </a:lnTo>
                  <a:lnTo>
                    <a:pt x="370" y="408"/>
                  </a:lnTo>
                  <a:lnTo>
                    <a:pt x="340" y="422"/>
                  </a:lnTo>
                  <a:lnTo>
                    <a:pt x="314" y="431"/>
                  </a:lnTo>
                  <a:lnTo>
                    <a:pt x="291" y="434"/>
                  </a:lnTo>
                  <a:lnTo>
                    <a:pt x="269" y="438"/>
                  </a:lnTo>
                  <a:lnTo>
                    <a:pt x="248" y="438"/>
                  </a:lnTo>
                  <a:lnTo>
                    <a:pt x="229" y="435"/>
                  </a:lnTo>
                  <a:lnTo>
                    <a:pt x="205" y="427"/>
                  </a:lnTo>
                  <a:lnTo>
                    <a:pt x="180" y="415"/>
                  </a:lnTo>
                  <a:lnTo>
                    <a:pt x="158" y="401"/>
                  </a:lnTo>
                </a:path>
              </a:pathLst>
            </a:custGeom>
            <a:solidFill>
              <a:srgbClr val="0000FF"/>
            </a:solid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33" name="Rectangle 17"/>
            <p:cNvSpPr>
              <a:spLocks noChangeArrowheads="1"/>
            </p:cNvSpPr>
            <p:nvPr/>
          </p:nvSpPr>
          <p:spPr bwMode="auto">
            <a:xfrm>
              <a:off x="3974" y="2438"/>
              <a:ext cx="8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zh-CN" altLang="en-US" sz="2400" b="1">
                  <a:solidFill>
                    <a:srgbClr val="66FF3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50" charset="-122"/>
                  <a:ea typeface="楷体_GB2312" pitchFamily="50" charset="-122"/>
                </a:rPr>
                <a:t>单元测试</a:t>
              </a:r>
            </a:p>
          </p:txBody>
        </p:sp>
      </p:grpSp>
      <p:sp>
        <p:nvSpPr>
          <p:cNvPr id="34835" name="Rectangle 19" descr="White Marble"/>
          <p:cNvSpPr>
            <a:spLocks noChangeArrowheads="1"/>
          </p:cNvSpPr>
          <p:nvPr/>
        </p:nvSpPr>
        <p:spPr bwMode="auto">
          <a:xfrm>
            <a:off x="482600" y="5673725"/>
            <a:ext cx="7950200" cy="6302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508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/>
            <a:r>
              <a:rPr lang="zh-CN" altLang="en-US" b="1">
                <a:latin typeface="楷体_GB2312" pitchFamily="50" charset="-122"/>
                <a:ea typeface="楷体_GB2312" pitchFamily="50" charset="-122"/>
              </a:rPr>
              <a:t>缺  陷  跟  踪</a:t>
            </a: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单元测试</a:t>
            </a:r>
            <a:endParaRPr lang="zh-CN" altLang="en-US" sz="3600" dirty="0"/>
          </a:p>
        </p:txBody>
      </p:sp>
      <p:sp>
        <p:nvSpPr>
          <p:cNvPr id="20" name="圆角矩形 19"/>
          <p:cNvSpPr/>
          <p:nvPr/>
        </p:nvSpPr>
        <p:spPr>
          <a:xfrm>
            <a:off x="7338950" y="427512"/>
            <a:ext cx="1650670" cy="2137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单元测试</a:t>
            </a:r>
            <a:r>
              <a:rPr lang="zh-CN" altLang="zh-CN" b="1" dirty="0" smtClean="0">
                <a:solidFill>
                  <a:srgbClr val="FF0000"/>
                </a:solidFill>
              </a:rPr>
              <a:t>保证软件模块运行的可靠和正确</a:t>
            </a:r>
            <a:r>
              <a:rPr lang="zh-CN" altLang="en-US" b="1" dirty="0" smtClean="0">
                <a:solidFill>
                  <a:srgbClr val="FF0000"/>
                </a:solidFill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5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971550"/>
            <a:ext cx="1752600" cy="1390650"/>
            <a:chOff x="0" y="612"/>
            <a:chExt cx="1104" cy="876"/>
          </a:xfrm>
        </p:grpSpPr>
        <p:graphicFrame>
          <p:nvGraphicFramePr>
            <p:cNvPr id="36867" name="Object 3"/>
            <p:cNvGraphicFramePr>
              <a:graphicFrameLocks/>
            </p:cNvGraphicFramePr>
            <p:nvPr/>
          </p:nvGraphicFramePr>
          <p:xfrm>
            <a:off x="0" y="612"/>
            <a:ext cx="1104" cy="876"/>
          </p:xfrm>
          <a:graphic>
            <a:graphicData uri="http://schemas.openxmlformats.org/presentationml/2006/ole">
              <p:oleObj spid="_x0000_s127058" name="剪辑" r:id="rId4" imgW="3659166" imgH="2923262" progId="">
                <p:embed/>
              </p:oleObj>
            </a:graphicData>
          </a:graphic>
        </p:graphicFrame>
        <p:sp>
          <p:nvSpPr>
            <p:cNvPr id="36868" name="Rectangle 4"/>
            <p:cNvSpPr>
              <a:spLocks noChangeArrowheads="1"/>
            </p:cNvSpPr>
            <p:nvPr/>
          </p:nvSpPr>
          <p:spPr bwMode="auto">
            <a:xfrm>
              <a:off x="86" y="902"/>
              <a:ext cx="8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zh-CN" altLang="en-US" sz="2400" b="1" dirty="0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50" charset="-122"/>
                  <a:ea typeface="楷体_GB2312" pitchFamily="50" charset="-122"/>
                </a:rPr>
                <a:t>组合测试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749425" y="1643063"/>
            <a:ext cx="2622550" cy="1471612"/>
            <a:chOff x="1102" y="1035"/>
            <a:chExt cx="1652" cy="927"/>
          </a:xfrm>
        </p:grpSpPr>
        <p:sp>
          <p:nvSpPr>
            <p:cNvPr id="36870" name="Freeform 6"/>
            <p:cNvSpPr>
              <a:spLocks/>
            </p:cNvSpPr>
            <p:nvPr/>
          </p:nvSpPr>
          <p:spPr bwMode="auto">
            <a:xfrm>
              <a:off x="1103" y="1038"/>
              <a:ext cx="956" cy="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5"/>
                </a:cxn>
                <a:cxn ang="0">
                  <a:pos x="69" y="57"/>
                </a:cxn>
                <a:cxn ang="0">
                  <a:pos x="132" y="72"/>
                </a:cxn>
                <a:cxn ang="0">
                  <a:pos x="190" y="90"/>
                </a:cxn>
                <a:cxn ang="0">
                  <a:pos x="249" y="108"/>
                </a:cxn>
                <a:cxn ang="0">
                  <a:pos x="299" y="126"/>
                </a:cxn>
                <a:cxn ang="0">
                  <a:pos x="341" y="144"/>
                </a:cxn>
                <a:cxn ang="0">
                  <a:pos x="380" y="160"/>
                </a:cxn>
                <a:cxn ang="0">
                  <a:pos x="426" y="181"/>
                </a:cxn>
                <a:cxn ang="0">
                  <a:pos x="465" y="205"/>
                </a:cxn>
                <a:cxn ang="0">
                  <a:pos x="510" y="235"/>
                </a:cxn>
                <a:cxn ang="0">
                  <a:pos x="546" y="263"/>
                </a:cxn>
                <a:cxn ang="0">
                  <a:pos x="582" y="290"/>
                </a:cxn>
                <a:cxn ang="0">
                  <a:pos x="615" y="320"/>
                </a:cxn>
                <a:cxn ang="0">
                  <a:pos x="657" y="356"/>
                </a:cxn>
                <a:cxn ang="0">
                  <a:pos x="703" y="398"/>
                </a:cxn>
                <a:cxn ang="0">
                  <a:pos x="729" y="428"/>
                </a:cxn>
                <a:cxn ang="0">
                  <a:pos x="756" y="460"/>
                </a:cxn>
                <a:cxn ang="0">
                  <a:pos x="783" y="491"/>
                </a:cxn>
                <a:cxn ang="0">
                  <a:pos x="807" y="521"/>
                </a:cxn>
                <a:cxn ang="0">
                  <a:pos x="837" y="569"/>
                </a:cxn>
                <a:cxn ang="0">
                  <a:pos x="855" y="608"/>
                </a:cxn>
                <a:cxn ang="0">
                  <a:pos x="955" y="596"/>
                </a:cxn>
                <a:cxn ang="0">
                  <a:pos x="922" y="530"/>
                </a:cxn>
                <a:cxn ang="0">
                  <a:pos x="873" y="460"/>
                </a:cxn>
                <a:cxn ang="0">
                  <a:pos x="822" y="401"/>
                </a:cxn>
                <a:cxn ang="0">
                  <a:pos x="756" y="338"/>
                </a:cxn>
                <a:cxn ang="0">
                  <a:pos x="666" y="248"/>
                </a:cxn>
                <a:cxn ang="0">
                  <a:pos x="567" y="172"/>
                </a:cxn>
                <a:cxn ang="0">
                  <a:pos x="462" y="108"/>
                </a:cxn>
                <a:cxn ang="0">
                  <a:pos x="368" y="69"/>
                </a:cxn>
                <a:cxn ang="0">
                  <a:pos x="252" y="30"/>
                </a:cxn>
                <a:cxn ang="0">
                  <a:pos x="157" y="15"/>
                </a:cxn>
                <a:cxn ang="0">
                  <a:pos x="0" y="0"/>
                </a:cxn>
              </a:cxnLst>
              <a:rect l="0" t="0" r="r" b="b"/>
              <a:pathLst>
                <a:path w="956" h="609">
                  <a:moveTo>
                    <a:pt x="0" y="0"/>
                  </a:moveTo>
                  <a:lnTo>
                    <a:pt x="0" y="45"/>
                  </a:lnTo>
                  <a:lnTo>
                    <a:pt x="69" y="57"/>
                  </a:lnTo>
                  <a:lnTo>
                    <a:pt x="132" y="72"/>
                  </a:lnTo>
                  <a:lnTo>
                    <a:pt x="190" y="90"/>
                  </a:lnTo>
                  <a:lnTo>
                    <a:pt x="249" y="108"/>
                  </a:lnTo>
                  <a:lnTo>
                    <a:pt x="299" y="126"/>
                  </a:lnTo>
                  <a:lnTo>
                    <a:pt x="341" y="144"/>
                  </a:lnTo>
                  <a:lnTo>
                    <a:pt x="380" y="160"/>
                  </a:lnTo>
                  <a:lnTo>
                    <a:pt x="426" y="181"/>
                  </a:lnTo>
                  <a:lnTo>
                    <a:pt x="465" y="205"/>
                  </a:lnTo>
                  <a:lnTo>
                    <a:pt x="510" y="235"/>
                  </a:lnTo>
                  <a:lnTo>
                    <a:pt x="546" y="263"/>
                  </a:lnTo>
                  <a:lnTo>
                    <a:pt x="582" y="290"/>
                  </a:lnTo>
                  <a:lnTo>
                    <a:pt x="615" y="320"/>
                  </a:lnTo>
                  <a:lnTo>
                    <a:pt x="657" y="356"/>
                  </a:lnTo>
                  <a:lnTo>
                    <a:pt x="703" y="398"/>
                  </a:lnTo>
                  <a:lnTo>
                    <a:pt x="729" y="428"/>
                  </a:lnTo>
                  <a:lnTo>
                    <a:pt x="756" y="460"/>
                  </a:lnTo>
                  <a:lnTo>
                    <a:pt x="783" y="491"/>
                  </a:lnTo>
                  <a:lnTo>
                    <a:pt x="807" y="521"/>
                  </a:lnTo>
                  <a:lnTo>
                    <a:pt x="837" y="569"/>
                  </a:lnTo>
                  <a:lnTo>
                    <a:pt x="855" y="608"/>
                  </a:lnTo>
                  <a:lnTo>
                    <a:pt x="955" y="596"/>
                  </a:lnTo>
                  <a:lnTo>
                    <a:pt x="922" y="530"/>
                  </a:lnTo>
                  <a:lnTo>
                    <a:pt x="873" y="460"/>
                  </a:lnTo>
                  <a:lnTo>
                    <a:pt x="822" y="401"/>
                  </a:lnTo>
                  <a:lnTo>
                    <a:pt x="756" y="338"/>
                  </a:lnTo>
                  <a:lnTo>
                    <a:pt x="666" y="248"/>
                  </a:lnTo>
                  <a:lnTo>
                    <a:pt x="567" y="172"/>
                  </a:lnTo>
                  <a:lnTo>
                    <a:pt x="462" y="108"/>
                  </a:lnTo>
                  <a:lnTo>
                    <a:pt x="368" y="69"/>
                  </a:lnTo>
                  <a:lnTo>
                    <a:pt x="252" y="30"/>
                  </a:lnTo>
                  <a:lnTo>
                    <a:pt x="157" y="15"/>
                  </a:lnTo>
                  <a:lnTo>
                    <a:pt x="0" y="0"/>
                  </a:lnTo>
                </a:path>
              </a:pathLst>
            </a:custGeom>
            <a:solidFill>
              <a:srgbClr val="008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1" name="Freeform 7"/>
            <p:cNvSpPr>
              <a:spLocks/>
            </p:cNvSpPr>
            <p:nvPr/>
          </p:nvSpPr>
          <p:spPr bwMode="auto">
            <a:xfrm>
              <a:off x="2258" y="1526"/>
              <a:ext cx="496" cy="436"/>
            </a:xfrm>
            <a:custGeom>
              <a:avLst/>
              <a:gdLst/>
              <a:ahLst/>
              <a:cxnLst>
                <a:cxn ang="0">
                  <a:pos x="0" y="336"/>
                </a:cxn>
                <a:cxn ang="0">
                  <a:pos x="0" y="435"/>
                </a:cxn>
                <a:cxn ang="0">
                  <a:pos x="20" y="410"/>
                </a:cxn>
                <a:cxn ang="0">
                  <a:pos x="42" y="384"/>
                </a:cxn>
                <a:cxn ang="0">
                  <a:pos x="71" y="357"/>
                </a:cxn>
                <a:cxn ang="0">
                  <a:pos x="108" y="326"/>
                </a:cxn>
                <a:cxn ang="0">
                  <a:pos x="143" y="292"/>
                </a:cxn>
                <a:cxn ang="0">
                  <a:pos x="179" y="260"/>
                </a:cxn>
                <a:cxn ang="0">
                  <a:pos x="212" y="232"/>
                </a:cxn>
                <a:cxn ang="0">
                  <a:pos x="242" y="208"/>
                </a:cxn>
                <a:cxn ang="0">
                  <a:pos x="275" y="186"/>
                </a:cxn>
                <a:cxn ang="0">
                  <a:pos x="309" y="164"/>
                </a:cxn>
                <a:cxn ang="0">
                  <a:pos x="350" y="141"/>
                </a:cxn>
                <a:cxn ang="0">
                  <a:pos x="387" y="123"/>
                </a:cxn>
                <a:cxn ang="0">
                  <a:pos x="425" y="107"/>
                </a:cxn>
                <a:cxn ang="0">
                  <a:pos x="465" y="90"/>
                </a:cxn>
                <a:cxn ang="0">
                  <a:pos x="495" y="76"/>
                </a:cxn>
                <a:cxn ang="0">
                  <a:pos x="495" y="0"/>
                </a:cxn>
                <a:cxn ang="0">
                  <a:pos x="441" y="15"/>
                </a:cxn>
                <a:cxn ang="0">
                  <a:pos x="362" y="49"/>
                </a:cxn>
                <a:cxn ang="0">
                  <a:pos x="260" y="92"/>
                </a:cxn>
                <a:cxn ang="0">
                  <a:pos x="186" y="138"/>
                </a:cxn>
                <a:cxn ang="0">
                  <a:pos x="118" y="204"/>
                </a:cxn>
                <a:cxn ang="0">
                  <a:pos x="50" y="260"/>
                </a:cxn>
                <a:cxn ang="0">
                  <a:pos x="0" y="313"/>
                </a:cxn>
                <a:cxn ang="0">
                  <a:pos x="0" y="434"/>
                </a:cxn>
                <a:cxn ang="0">
                  <a:pos x="0" y="432"/>
                </a:cxn>
                <a:cxn ang="0">
                  <a:pos x="0" y="336"/>
                </a:cxn>
              </a:cxnLst>
              <a:rect l="0" t="0" r="r" b="b"/>
              <a:pathLst>
                <a:path w="496" h="436">
                  <a:moveTo>
                    <a:pt x="0" y="336"/>
                  </a:moveTo>
                  <a:lnTo>
                    <a:pt x="0" y="435"/>
                  </a:lnTo>
                  <a:lnTo>
                    <a:pt x="20" y="410"/>
                  </a:lnTo>
                  <a:lnTo>
                    <a:pt x="42" y="384"/>
                  </a:lnTo>
                  <a:lnTo>
                    <a:pt x="71" y="357"/>
                  </a:lnTo>
                  <a:lnTo>
                    <a:pt x="108" y="326"/>
                  </a:lnTo>
                  <a:lnTo>
                    <a:pt x="143" y="292"/>
                  </a:lnTo>
                  <a:lnTo>
                    <a:pt x="179" y="260"/>
                  </a:lnTo>
                  <a:lnTo>
                    <a:pt x="212" y="232"/>
                  </a:lnTo>
                  <a:lnTo>
                    <a:pt x="242" y="208"/>
                  </a:lnTo>
                  <a:lnTo>
                    <a:pt x="275" y="186"/>
                  </a:lnTo>
                  <a:lnTo>
                    <a:pt x="309" y="164"/>
                  </a:lnTo>
                  <a:lnTo>
                    <a:pt x="350" y="141"/>
                  </a:lnTo>
                  <a:lnTo>
                    <a:pt x="387" y="123"/>
                  </a:lnTo>
                  <a:lnTo>
                    <a:pt x="425" y="107"/>
                  </a:lnTo>
                  <a:lnTo>
                    <a:pt x="465" y="90"/>
                  </a:lnTo>
                  <a:lnTo>
                    <a:pt x="495" y="76"/>
                  </a:lnTo>
                  <a:lnTo>
                    <a:pt x="495" y="0"/>
                  </a:lnTo>
                  <a:lnTo>
                    <a:pt x="441" y="15"/>
                  </a:lnTo>
                  <a:lnTo>
                    <a:pt x="362" y="49"/>
                  </a:lnTo>
                  <a:lnTo>
                    <a:pt x="260" y="92"/>
                  </a:lnTo>
                  <a:lnTo>
                    <a:pt x="186" y="138"/>
                  </a:lnTo>
                  <a:lnTo>
                    <a:pt x="118" y="204"/>
                  </a:lnTo>
                  <a:lnTo>
                    <a:pt x="50" y="260"/>
                  </a:lnTo>
                  <a:lnTo>
                    <a:pt x="0" y="313"/>
                  </a:lnTo>
                  <a:lnTo>
                    <a:pt x="0" y="434"/>
                  </a:lnTo>
                  <a:lnTo>
                    <a:pt x="0" y="432"/>
                  </a:lnTo>
                  <a:lnTo>
                    <a:pt x="0" y="336"/>
                  </a:lnTo>
                </a:path>
              </a:pathLst>
            </a:custGeom>
            <a:solidFill>
              <a:srgbClr val="008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2" name="Freeform 8"/>
            <p:cNvSpPr>
              <a:spLocks/>
            </p:cNvSpPr>
            <p:nvPr/>
          </p:nvSpPr>
          <p:spPr bwMode="auto">
            <a:xfrm>
              <a:off x="1665" y="1689"/>
              <a:ext cx="592" cy="2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3"/>
                </a:cxn>
                <a:cxn ang="0">
                  <a:pos x="38" y="91"/>
                </a:cxn>
                <a:cxn ang="0">
                  <a:pos x="77" y="98"/>
                </a:cxn>
                <a:cxn ang="0">
                  <a:pos x="114" y="107"/>
                </a:cxn>
                <a:cxn ang="0">
                  <a:pos x="153" y="116"/>
                </a:cxn>
                <a:cxn ang="0">
                  <a:pos x="197" y="127"/>
                </a:cxn>
                <a:cxn ang="0">
                  <a:pos x="245" y="139"/>
                </a:cxn>
                <a:cxn ang="0">
                  <a:pos x="305" y="157"/>
                </a:cxn>
                <a:cxn ang="0">
                  <a:pos x="363" y="173"/>
                </a:cxn>
                <a:cxn ang="0">
                  <a:pos x="402" y="186"/>
                </a:cxn>
                <a:cxn ang="0">
                  <a:pos x="447" y="204"/>
                </a:cxn>
                <a:cxn ang="0">
                  <a:pos x="496" y="224"/>
                </a:cxn>
                <a:cxn ang="0">
                  <a:pos x="540" y="244"/>
                </a:cxn>
                <a:cxn ang="0">
                  <a:pos x="572" y="260"/>
                </a:cxn>
                <a:cxn ang="0">
                  <a:pos x="591" y="271"/>
                </a:cxn>
                <a:cxn ang="0">
                  <a:pos x="591" y="168"/>
                </a:cxn>
                <a:cxn ang="0">
                  <a:pos x="554" y="142"/>
                </a:cxn>
                <a:cxn ang="0">
                  <a:pos x="480" y="106"/>
                </a:cxn>
                <a:cxn ang="0">
                  <a:pos x="393" y="69"/>
                </a:cxn>
                <a:cxn ang="0">
                  <a:pos x="316" y="49"/>
                </a:cxn>
                <a:cxn ang="0">
                  <a:pos x="227" y="24"/>
                </a:cxn>
                <a:cxn ang="0">
                  <a:pos x="138" y="7"/>
                </a:cxn>
                <a:cxn ang="0">
                  <a:pos x="74" y="1"/>
                </a:cxn>
                <a:cxn ang="0">
                  <a:pos x="0" y="0"/>
                </a:cxn>
              </a:cxnLst>
              <a:rect l="0" t="0" r="r" b="b"/>
              <a:pathLst>
                <a:path w="592" h="272">
                  <a:moveTo>
                    <a:pt x="0" y="0"/>
                  </a:moveTo>
                  <a:lnTo>
                    <a:pt x="0" y="83"/>
                  </a:lnTo>
                  <a:lnTo>
                    <a:pt x="38" y="91"/>
                  </a:lnTo>
                  <a:lnTo>
                    <a:pt x="77" y="98"/>
                  </a:lnTo>
                  <a:lnTo>
                    <a:pt x="114" y="107"/>
                  </a:lnTo>
                  <a:lnTo>
                    <a:pt x="153" y="116"/>
                  </a:lnTo>
                  <a:lnTo>
                    <a:pt x="197" y="127"/>
                  </a:lnTo>
                  <a:lnTo>
                    <a:pt x="245" y="139"/>
                  </a:lnTo>
                  <a:lnTo>
                    <a:pt x="305" y="157"/>
                  </a:lnTo>
                  <a:lnTo>
                    <a:pt x="363" y="173"/>
                  </a:lnTo>
                  <a:lnTo>
                    <a:pt x="402" y="186"/>
                  </a:lnTo>
                  <a:lnTo>
                    <a:pt x="447" y="204"/>
                  </a:lnTo>
                  <a:lnTo>
                    <a:pt x="496" y="224"/>
                  </a:lnTo>
                  <a:lnTo>
                    <a:pt x="540" y="244"/>
                  </a:lnTo>
                  <a:lnTo>
                    <a:pt x="572" y="260"/>
                  </a:lnTo>
                  <a:lnTo>
                    <a:pt x="591" y="271"/>
                  </a:lnTo>
                  <a:lnTo>
                    <a:pt x="591" y="168"/>
                  </a:lnTo>
                  <a:lnTo>
                    <a:pt x="554" y="142"/>
                  </a:lnTo>
                  <a:lnTo>
                    <a:pt x="480" y="106"/>
                  </a:lnTo>
                  <a:lnTo>
                    <a:pt x="393" y="69"/>
                  </a:lnTo>
                  <a:lnTo>
                    <a:pt x="316" y="49"/>
                  </a:lnTo>
                  <a:lnTo>
                    <a:pt x="227" y="24"/>
                  </a:lnTo>
                  <a:lnTo>
                    <a:pt x="138" y="7"/>
                  </a:lnTo>
                  <a:lnTo>
                    <a:pt x="74" y="1"/>
                  </a:lnTo>
                  <a:lnTo>
                    <a:pt x="0" y="0"/>
                  </a:lnTo>
                </a:path>
              </a:pathLst>
            </a:custGeom>
            <a:solidFill>
              <a:srgbClr val="008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3" name="Freeform 9"/>
            <p:cNvSpPr>
              <a:spLocks/>
            </p:cNvSpPr>
            <p:nvPr/>
          </p:nvSpPr>
          <p:spPr bwMode="auto">
            <a:xfrm>
              <a:off x="1102" y="1035"/>
              <a:ext cx="1652" cy="826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190" y="0"/>
                </a:cxn>
                <a:cxn ang="0">
                  <a:pos x="292" y="6"/>
                </a:cxn>
                <a:cxn ang="0">
                  <a:pos x="387" y="21"/>
                </a:cxn>
                <a:cxn ang="0">
                  <a:pos x="498" y="45"/>
                </a:cxn>
                <a:cxn ang="0">
                  <a:pos x="603" y="78"/>
                </a:cxn>
                <a:cxn ang="0">
                  <a:pos x="715" y="123"/>
                </a:cxn>
                <a:cxn ang="0">
                  <a:pos x="814" y="170"/>
                </a:cxn>
                <a:cxn ang="0">
                  <a:pos x="908" y="217"/>
                </a:cxn>
                <a:cxn ang="0">
                  <a:pos x="1005" y="272"/>
                </a:cxn>
                <a:cxn ang="0">
                  <a:pos x="1095" y="332"/>
                </a:cxn>
                <a:cxn ang="0">
                  <a:pos x="1182" y="401"/>
                </a:cxn>
                <a:cxn ang="0">
                  <a:pos x="1254" y="470"/>
                </a:cxn>
                <a:cxn ang="0">
                  <a:pos x="1302" y="534"/>
                </a:cxn>
                <a:cxn ang="0">
                  <a:pos x="1602" y="513"/>
                </a:cxn>
                <a:cxn ang="0">
                  <a:pos x="1499" y="558"/>
                </a:cxn>
                <a:cxn ang="0">
                  <a:pos x="1428" y="594"/>
                </a:cxn>
                <a:cxn ang="0">
                  <a:pos x="1369" y="631"/>
                </a:cxn>
                <a:cxn ang="0">
                  <a:pos x="1312" y="677"/>
                </a:cxn>
                <a:cxn ang="0">
                  <a:pos x="1245" y="737"/>
                </a:cxn>
                <a:cxn ang="0">
                  <a:pos x="1182" y="798"/>
                </a:cxn>
                <a:cxn ang="0">
                  <a:pos x="1128" y="813"/>
                </a:cxn>
                <a:cxn ang="0">
                  <a:pos x="1072" y="785"/>
                </a:cxn>
                <a:cxn ang="0">
                  <a:pos x="1003" y="757"/>
                </a:cxn>
                <a:cxn ang="0">
                  <a:pos x="939" y="736"/>
                </a:cxn>
                <a:cxn ang="0">
                  <a:pos x="867" y="716"/>
                </a:cxn>
                <a:cxn ang="0">
                  <a:pos x="794" y="697"/>
                </a:cxn>
                <a:cxn ang="0">
                  <a:pos x="723" y="682"/>
                </a:cxn>
                <a:cxn ang="0">
                  <a:pos x="654" y="667"/>
                </a:cxn>
                <a:cxn ang="0">
                  <a:pos x="562" y="653"/>
                </a:cxn>
                <a:cxn ang="0">
                  <a:pos x="899" y="543"/>
                </a:cxn>
                <a:cxn ang="0">
                  <a:pos x="820" y="440"/>
                </a:cxn>
                <a:cxn ang="0">
                  <a:pos x="760" y="380"/>
                </a:cxn>
                <a:cxn ang="0">
                  <a:pos x="672" y="299"/>
                </a:cxn>
                <a:cxn ang="0">
                  <a:pos x="597" y="235"/>
                </a:cxn>
                <a:cxn ang="0">
                  <a:pos x="537" y="188"/>
                </a:cxn>
                <a:cxn ang="0">
                  <a:pos x="462" y="141"/>
                </a:cxn>
                <a:cxn ang="0">
                  <a:pos x="384" y="102"/>
                </a:cxn>
                <a:cxn ang="0">
                  <a:pos x="292" y="69"/>
                </a:cxn>
                <a:cxn ang="0">
                  <a:pos x="193" y="45"/>
                </a:cxn>
                <a:cxn ang="0">
                  <a:pos x="87" y="24"/>
                </a:cxn>
              </a:cxnLst>
              <a:rect l="0" t="0" r="r" b="b"/>
              <a:pathLst>
                <a:path w="1652" h="826">
                  <a:moveTo>
                    <a:pt x="0" y="6"/>
                  </a:moveTo>
                  <a:lnTo>
                    <a:pt x="90" y="0"/>
                  </a:lnTo>
                  <a:lnTo>
                    <a:pt x="135" y="0"/>
                  </a:lnTo>
                  <a:lnTo>
                    <a:pt x="190" y="0"/>
                  </a:lnTo>
                  <a:lnTo>
                    <a:pt x="241" y="3"/>
                  </a:lnTo>
                  <a:lnTo>
                    <a:pt x="292" y="6"/>
                  </a:lnTo>
                  <a:lnTo>
                    <a:pt x="342" y="12"/>
                  </a:lnTo>
                  <a:lnTo>
                    <a:pt x="387" y="21"/>
                  </a:lnTo>
                  <a:lnTo>
                    <a:pt x="438" y="30"/>
                  </a:lnTo>
                  <a:lnTo>
                    <a:pt x="498" y="45"/>
                  </a:lnTo>
                  <a:lnTo>
                    <a:pt x="552" y="63"/>
                  </a:lnTo>
                  <a:lnTo>
                    <a:pt x="603" y="78"/>
                  </a:lnTo>
                  <a:lnTo>
                    <a:pt x="660" y="99"/>
                  </a:lnTo>
                  <a:lnTo>
                    <a:pt x="715" y="123"/>
                  </a:lnTo>
                  <a:lnTo>
                    <a:pt x="769" y="147"/>
                  </a:lnTo>
                  <a:lnTo>
                    <a:pt x="814" y="170"/>
                  </a:lnTo>
                  <a:lnTo>
                    <a:pt x="865" y="194"/>
                  </a:lnTo>
                  <a:lnTo>
                    <a:pt x="908" y="217"/>
                  </a:lnTo>
                  <a:lnTo>
                    <a:pt x="956" y="245"/>
                  </a:lnTo>
                  <a:lnTo>
                    <a:pt x="1005" y="272"/>
                  </a:lnTo>
                  <a:lnTo>
                    <a:pt x="1053" y="305"/>
                  </a:lnTo>
                  <a:lnTo>
                    <a:pt x="1095" y="332"/>
                  </a:lnTo>
                  <a:lnTo>
                    <a:pt x="1140" y="368"/>
                  </a:lnTo>
                  <a:lnTo>
                    <a:pt x="1182" y="401"/>
                  </a:lnTo>
                  <a:lnTo>
                    <a:pt x="1221" y="434"/>
                  </a:lnTo>
                  <a:lnTo>
                    <a:pt x="1254" y="470"/>
                  </a:lnTo>
                  <a:lnTo>
                    <a:pt x="1281" y="501"/>
                  </a:lnTo>
                  <a:lnTo>
                    <a:pt x="1302" y="534"/>
                  </a:lnTo>
                  <a:lnTo>
                    <a:pt x="1651" y="490"/>
                  </a:lnTo>
                  <a:lnTo>
                    <a:pt x="1602" y="513"/>
                  </a:lnTo>
                  <a:lnTo>
                    <a:pt x="1545" y="537"/>
                  </a:lnTo>
                  <a:lnTo>
                    <a:pt x="1499" y="558"/>
                  </a:lnTo>
                  <a:lnTo>
                    <a:pt x="1465" y="574"/>
                  </a:lnTo>
                  <a:lnTo>
                    <a:pt x="1428" y="594"/>
                  </a:lnTo>
                  <a:lnTo>
                    <a:pt x="1398" y="612"/>
                  </a:lnTo>
                  <a:lnTo>
                    <a:pt x="1369" y="631"/>
                  </a:lnTo>
                  <a:lnTo>
                    <a:pt x="1340" y="654"/>
                  </a:lnTo>
                  <a:lnTo>
                    <a:pt x="1312" y="677"/>
                  </a:lnTo>
                  <a:lnTo>
                    <a:pt x="1278" y="706"/>
                  </a:lnTo>
                  <a:lnTo>
                    <a:pt x="1245" y="737"/>
                  </a:lnTo>
                  <a:lnTo>
                    <a:pt x="1215" y="764"/>
                  </a:lnTo>
                  <a:lnTo>
                    <a:pt x="1182" y="798"/>
                  </a:lnTo>
                  <a:lnTo>
                    <a:pt x="1155" y="825"/>
                  </a:lnTo>
                  <a:lnTo>
                    <a:pt x="1128" y="813"/>
                  </a:lnTo>
                  <a:lnTo>
                    <a:pt x="1101" y="798"/>
                  </a:lnTo>
                  <a:lnTo>
                    <a:pt x="1072" y="785"/>
                  </a:lnTo>
                  <a:lnTo>
                    <a:pt x="1038" y="771"/>
                  </a:lnTo>
                  <a:lnTo>
                    <a:pt x="1003" y="757"/>
                  </a:lnTo>
                  <a:lnTo>
                    <a:pt x="971" y="746"/>
                  </a:lnTo>
                  <a:lnTo>
                    <a:pt x="939" y="736"/>
                  </a:lnTo>
                  <a:lnTo>
                    <a:pt x="904" y="725"/>
                  </a:lnTo>
                  <a:lnTo>
                    <a:pt x="867" y="716"/>
                  </a:lnTo>
                  <a:lnTo>
                    <a:pt x="829" y="706"/>
                  </a:lnTo>
                  <a:lnTo>
                    <a:pt x="794" y="697"/>
                  </a:lnTo>
                  <a:lnTo>
                    <a:pt x="760" y="688"/>
                  </a:lnTo>
                  <a:lnTo>
                    <a:pt x="723" y="682"/>
                  </a:lnTo>
                  <a:lnTo>
                    <a:pt x="688" y="674"/>
                  </a:lnTo>
                  <a:lnTo>
                    <a:pt x="654" y="667"/>
                  </a:lnTo>
                  <a:lnTo>
                    <a:pt x="615" y="659"/>
                  </a:lnTo>
                  <a:lnTo>
                    <a:pt x="562" y="653"/>
                  </a:lnTo>
                  <a:lnTo>
                    <a:pt x="923" y="591"/>
                  </a:lnTo>
                  <a:lnTo>
                    <a:pt x="899" y="543"/>
                  </a:lnTo>
                  <a:lnTo>
                    <a:pt x="871" y="507"/>
                  </a:lnTo>
                  <a:lnTo>
                    <a:pt x="820" y="440"/>
                  </a:lnTo>
                  <a:lnTo>
                    <a:pt x="790" y="410"/>
                  </a:lnTo>
                  <a:lnTo>
                    <a:pt x="760" y="380"/>
                  </a:lnTo>
                  <a:lnTo>
                    <a:pt x="706" y="329"/>
                  </a:lnTo>
                  <a:lnTo>
                    <a:pt x="672" y="299"/>
                  </a:lnTo>
                  <a:lnTo>
                    <a:pt x="633" y="263"/>
                  </a:lnTo>
                  <a:lnTo>
                    <a:pt x="597" y="235"/>
                  </a:lnTo>
                  <a:lnTo>
                    <a:pt x="567" y="211"/>
                  </a:lnTo>
                  <a:lnTo>
                    <a:pt x="537" y="188"/>
                  </a:lnTo>
                  <a:lnTo>
                    <a:pt x="501" y="164"/>
                  </a:lnTo>
                  <a:lnTo>
                    <a:pt x="462" y="141"/>
                  </a:lnTo>
                  <a:lnTo>
                    <a:pt x="423" y="123"/>
                  </a:lnTo>
                  <a:lnTo>
                    <a:pt x="384" y="102"/>
                  </a:lnTo>
                  <a:lnTo>
                    <a:pt x="336" y="84"/>
                  </a:lnTo>
                  <a:lnTo>
                    <a:pt x="292" y="69"/>
                  </a:lnTo>
                  <a:lnTo>
                    <a:pt x="241" y="57"/>
                  </a:lnTo>
                  <a:lnTo>
                    <a:pt x="193" y="45"/>
                  </a:lnTo>
                  <a:lnTo>
                    <a:pt x="142" y="33"/>
                  </a:lnTo>
                  <a:lnTo>
                    <a:pt x="87" y="24"/>
                  </a:lnTo>
                  <a:lnTo>
                    <a:pt x="0" y="6"/>
                  </a:lnTo>
                </a:path>
              </a:pathLst>
            </a:custGeom>
            <a:solidFill>
              <a:srgbClr val="00F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7389813" y="4095750"/>
            <a:ext cx="1752600" cy="1390650"/>
            <a:chOff x="4655" y="2580"/>
            <a:chExt cx="1104" cy="876"/>
          </a:xfrm>
        </p:grpSpPr>
        <p:graphicFrame>
          <p:nvGraphicFramePr>
            <p:cNvPr id="36875" name="Object 11"/>
            <p:cNvGraphicFramePr>
              <a:graphicFrameLocks/>
            </p:cNvGraphicFramePr>
            <p:nvPr/>
          </p:nvGraphicFramePr>
          <p:xfrm>
            <a:off x="4655" y="2580"/>
            <a:ext cx="1104" cy="876"/>
          </p:xfrm>
          <a:graphic>
            <a:graphicData uri="http://schemas.openxmlformats.org/presentationml/2006/ole">
              <p:oleObj spid="_x0000_s127059" name="剪辑" r:id="rId5" imgW="3659166" imgH="2923262" progId="">
                <p:embed/>
              </p:oleObj>
            </a:graphicData>
          </a:graphic>
        </p:graphicFrame>
        <p:sp>
          <p:nvSpPr>
            <p:cNvPr id="36876" name="Rectangle 12"/>
            <p:cNvSpPr>
              <a:spLocks noChangeArrowheads="1"/>
            </p:cNvSpPr>
            <p:nvPr/>
          </p:nvSpPr>
          <p:spPr bwMode="auto">
            <a:xfrm>
              <a:off x="4742" y="2870"/>
              <a:ext cx="8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zh-CN" altLang="en-US" sz="2400" b="1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50" charset="-122"/>
                  <a:ea typeface="楷体_GB2312" pitchFamily="50" charset="-122"/>
                </a:rPr>
                <a:t>组合测试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762500" y="3327400"/>
            <a:ext cx="2622550" cy="1471613"/>
            <a:chOff x="3000" y="2096"/>
            <a:chExt cx="1652" cy="927"/>
          </a:xfrm>
        </p:grpSpPr>
        <p:sp>
          <p:nvSpPr>
            <p:cNvPr id="36878" name="Freeform 14"/>
            <p:cNvSpPr>
              <a:spLocks/>
            </p:cNvSpPr>
            <p:nvPr/>
          </p:nvSpPr>
          <p:spPr bwMode="auto">
            <a:xfrm>
              <a:off x="3694" y="2411"/>
              <a:ext cx="956" cy="608"/>
            </a:xfrm>
            <a:custGeom>
              <a:avLst/>
              <a:gdLst/>
              <a:ahLst/>
              <a:cxnLst>
                <a:cxn ang="0">
                  <a:pos x="955" y="607"/>
                </a:cxn>
                <a:cxn ang="0">
                  <a:pos x="955" y="563"/>
                </a:cxn>
                <a:cxn ang="0">
                  <a:pos x="886" y="551"/>
                </a:cxn>
                <a:cxn ang="0">
                  <a:pos x="824" y="536"/>
                </a:cxn>
                <a:cxn ang="0">
                  <a:pos x="766" y="518"/>
                </a:cxn>
                <a:cxn ang="0">
                  <a:pos x="707" y="500"/>
                </a:cxn>
                <a:cxn ang="0">
                  <a:pos x="657" y="482"/>
                </a:cxn>
                <a:cxn ang="0">
                  <a:pos x="615" y="464"/>
                </a:cxn>
                <a:cxn ang="0">
                  <a:pos x="576" y="447"/>
                </a:cxn>
                <a:cxn ang="0">
                  <a:pos x="530" y="427"/>
                </a:cxn>
                <a:cxn ang="0">
                  <a:pos x="491" y="403"/>
                </a:cxn>
                <a:cxn ang="0">
                  <a:pos x="446" y="373"/>
                </a:cxn>
                <a:cxn ang="0">
                  <a:pos x="410" y="345"/>
                </a:cxn>
                <a:cxn ang="0">
                  <a:pos x="374" y="318"/>
                </a:cxn>
                <a:cxn ang="0">
                  <a:pos x="341" y="288"/>
                </a:cxn>
                <a:cxn ang="0">
                  <a:pos x="299" y="252"/>
                </a:cxn>
                <a:cxn ang="0">
                  <a:pos x="253" y="210"/>
                </a:cxn>
                <a:cxn ang="0">
                  <a:pos x="227" y="180"/>
                </a:cxn>
                <a:cxn ang="0">
                  <a:pos x="200" y="148"/>
                </a:cxn>
                <a:cxn ang="0">
                  <a:pos x="173" y="118"/>
                </a:cxn>
                <a:cxn ang="0">
                  <a:pos x="149" y="87"/>
                </a:cxn>
                <a:cxn ang="0">
                  <a:pos x="119" y="39"/>
                </a:cxn>
                <a:cxn ang="0">
                  <a:pos x="101" y="0"/>
                </a:cxn>
                <a:cxn ang="0">
                  <a:pos x="0" y="12"/>
                </a:cxn>
                <a:cxn ang="0">
                  <a:pos x="34" y="78"/>
                </a:cxn>
                <a:cxn ang="0">
                  <a:pos x="83" y="148"/>
                </a:cxn>
                <a:cxn ang="0">
                  <a:pos x="134" y="207"/>
                </a:cxn>
                <a:cxn ang="0">
                  <a:pos x="200" y="270"/>
                </a:cxn>
                <a:cxn ang="0">
                  <a:pos x="290" y="360"/>
                </a:cxn>
                <a:cxn ang="0">
                  <a:pos x="389" y="436"/>
                </a:cxn>
                <a:cxn ang="0">
                  <a:pos x="494" y="500"/>
                </a:cxn>
                <a:cxn ang="0">
                  <a:pos x="588" y="539"/>
                </a:cxn>
                <a:cxn ang="0">
                  <a:pos x="704" y="578"/>
                </a:cxn>
                <a:cxn ang="0">
                  <a:pos x="799" y="593"/>
                </a:cxn>
                <a:cxn ang="0">
                  <a:pos x="955" y="607"/>
                </a:cxn>
              </a:cxnLst>
              <a:rect l="0" t="0" r="r" b="b"/>
              <a:pathLst>
                <a:path w="956" h="608">
                  <a:moveTo>
                    <a:pt x="955" y="607"/>
                  </a:moveTo>
                  <a:lnTo>
                    <a:pt x="955" y="563"/>
                  </a:lnTo>
                  <a:lnTo>
                    <a:pt x="886" y="551"/>
                  </a:lnTo>
                  <a:lnTo>
                    <a:pt x="824" y="536"/>
                  </a:lnTo>
                  <a:lnTo>
                    <a:pt x="766" y="518"/>
                  </a:lnTo>
                  <a:lnTo>
                    <a:pt x="707" y="500"/>
                  </a:lnTo>
                  <a:lnTo>
                    <a:pt x="657" y="482"/>
                  </a:lnTo>
                  <a:lnTo>
                    <a:pt x="615" y="464"/>
                  </a:lnTo>
                  <a:lnTo>
                    <a:pt x="576" y="447"/>
                  </a:lnTo>
                  <a:lnTo>
                    <a:pt x="530" y="427"/>
                  </a:lnTo>
                  <a:lnTo>
                    <a:pt x="491" y="403"/>
                  </a:lnTo>
                  <a:lnTo>
                    <a:pt x="446" y="373"/>
                  </a:lnTo>
                  <a:lnTo>
                    <a:pt x="410" y="345"/>
                  </a:lnTo>
                  <a:lnTo>
                    <a:pt x="374" y="318"/>
                  </a:lnTo>
                  <a:lnTo>
                    <a:pt x="341" y="288"/>
                  </a:lnTo>
                  <a:lnTo>
                    <a:pt x="299" y="252"/>
                  </a:lnTo>
                  <a:lnTo>
                    <a:pt x="253" y="210"/>
                  </a:lnTo>
                  <a:lnTo>
                    <a:pt x="227" y="180"/>
                  </a:lnTo>
                  <a:lnTo>
                    <a:pt x="200" y="148"/>
                  </a:lnTo>
                  <a:lnTo>
                    <a:pt x="173" y="118"/>
                  </a:lnTo>
                  <a:lnTo>
                    <a:pt x="149" y="87"/>
                  </a:lnTo>
                  <a:lnTo>
                    <a:pt x="119" y="39"/>
                  </a:lnTo>
                  <a:lnTo>
                    <a:pt x="101" y="0"/>
                  </a:lnTo>
                  <a:lnTo>
                    <a:pt x="0" y="12"/>
                  </a:lnTo>
                  <a:lnTo>
                    <a:pt x="34" y="78"/>
                  </a:lnTo>
                  <a:lnTo>
                    <a:pt x="83" y="148"/>
                  </a:lnTo>
                  <a:lnTo>
                    <a:pt x="134" y="207"/>
                  </a:lnTo>
                  <a:lnTo>
                    <a:pt x="200" y="270"/>
                  </a:lnTo>
                  <a:lnTo>
                    <a:pt x="290" y="360"/>
                  </a:lnTo>
                  <a:lnTo>
                    <a:pt x="389" y="436"/>
                  </a:lnTo>
                  <a:lnTo>
                    <a:pt x="494" y="500"/>
                  </a:lnTo>
                  <a:lnTo>
                    <a:pt x="588" y="539"/>
                  </a:lnTo>
                  <a:lnTo>
                    <a:pt x="704" y="578"/>
                  </a:lnTo>
                  <a:lnTo>
                    <a:pt x="799" y="593"/>
                  </a:lnTo>
                  <a:lnTo>
                    <a:pt x="955" y="607"/>
                  </a:lnTo>
                </a:path>
              </a:pathLst>
            </a:custGeom>
            <a:solidFill>
              <a:srgbClr val="008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9" name="Freeform 15"/>
            <p:cNvSpPr>
              <a:spLocks/>
            </p:cNvSpPr>
            <p:nvPr/>
          </p:nvSpPr>
          <p:spPr bwMode="auto">
            <a:xfrm>
              <a:off x="3000" y="2096"/>
              <a:ext cx="496" cy="437"/>
            </a:xfrm>
            <a:custGeom>
              <a:avLst/>
              <a:gdLst/>
              <a:ahLst/>
              <a:cxnLst>
                <a:cxn ang="0">
                  <a:pos x="495" y="98"/>
                </a:cxn>
                <a:cxn ang="0">
                  <a:pos x="495" y="0"/>
                </a:cxn>
                <a:cxn ang="0">
                  <a:pos x="475" y="25"/>
                </a:cxn>
                <a:cxn ang="0">
                  <a:pos x="453" y="51"/>
                </a:cxn>
                <a:cxn ang="0">
                  <a:pos x="423" y="78"/>
                </a:cxn>
                <a:cxn ang="0">
                  <a:pos x="387" y="109"/>
                </a:cxn>
                <a:cxn ang="0">
                  <a:pos x="352" y="143"/>
                </a:cxn>
                <a:cxn ang="0">
                  <a:pos x="316" y="175"/>
                </a:cxn>
                <a:cxn ang="0">
                  <a:pos x="283" y="203"/>
                </a:cxn>
                <a:cxn ang="0">
                  <a:pos x="253" y="227"/>
                </a:cxn>
                <a:cxn ang="0">
                  <a:pos x="220" y="249"/>
                </a:cxn>
                <a:cxn ang="0">
                  <a:pos x="186" y="271"/>
                </a:cxn>
                <a:cxn ang="0">
                  <a:pos x="145" y="294"/>
                </a:cxn>
                <a:cxn ang="0">
                  <a:pos x="108" y="312"/>
                </a:cxn>
                <a:cxn ang="0">
                  <a:pos x="70" y="328"/>
                </a:cxn>
                <a:cxn ang="0">
                  <a:pos x="30" y="345"/>
                </a:cxn>
                <a:cxn ang="0">
                  <a:pos x="0" y="359"/>
                </a:cxn>
                <a:cxn ang="0">
                  <a:pos x="0" y="436"/>
                </a:cxn>
                <a:cxn ang="0">
                  <a:pos x="54" y="420"/>
                </a:cxn>
                <a:cxn ang="0">
                  <a:pos x="133" y="386"/>
                </a:cxn>
                <a:cxn ang="0">
                  <a:pos x="235" y="343"/>
                </a:cxn>
                <a:cxn ang="0">
                  <a:pos x="309" y="297"/>
                </a:cxn>
                <a:cxn ang="0">
                  <a:pos x="377" y="231"/>
                </a:cxn>
                <a:cxn ang="0">
                  <a:pos x="445" y="175"/>
                </a:cxn>
                <a:cxn ang="0">
                  <a:pos x="495" y="122"/>
                </a:cxn>
                <a:cxn ang="0">
                  <a:pos x="495" y="1"/>
                </a:cxn>
                <a:cxn ang="0">
                  <a:pos x="495" y="3"/>
                </a:cxn>
                <a:cxn ang="0">
                  <a:pos x="495" y="98"/>
                </a:cxn>
              </a:cxnLst>
              <a:rect l="0" t="0" r="r" b="b"/>
              <a:pathLst>
                <a:path w="496" h="437">
                  <a:moveTo>
                    <a:pt x="495" y="98"/>
                  </a:moveTo>
                  <a:lnTo>
                    <a:pt x="495" y="0"/>
                  </a:lnTo>
                  <a:lnTo>
                    <a:pt x="475" y="25"/>
                  </a:lnTo>
                  <a:lnTo>
                    <a:pt x="453" y="51"/>
                  </a:lnTo>
                  <a:lnTo>
                    <a:pt x="423" y="78"/>
                  </a:lnTo>
                  <a:lnTo>
                    <a:pt x="387" y="109"/>
                  </a:lnTo>
                  <a:lnTo>
                    <a:pt x="352" y="143"/>
                  </a:lnTo>
                  <a:lnTo>
                    <a:pt x="316" y="175"/>
                  </a:lnTo>
                  <a:lnTo>
                    <a:pt x="283" y="203"/>
                  </a:lnTo>
                  <a:lnTo>
                    <a:pt x="253" y="227"/>
                  </a:lnTo>
                  <a:lnTo>
                    <a:pt x="220" y="249"/>
                  </a:lnTo>
                  <a:lnTo>
                    <a:pt x="186" y="271"/>
                  </a:lnTo>
                  <a:lnTo>
                    <a:pt x="145" y="294"/>
                  </a:lnTo>
                  <a:lnTo>
                    <a:pt x="108" y="312"/>
                  </a:lnTo>
                  <a:lnTo>
                    <a:pt x="70" y="328"/>
                  </a:lnTo>
                  <a:lnTo>
                    <a:pt x="30" y="345"/>
                  </a:lnTo>
                  <a:lnTo>
                    <a:pt x="0" y="359"/>
                  </a:lnTo>
                  <a:lnTo>
                    <a:pt x="0" y="436"/>
                  </a:lnTo>
                  <a:lnTo>
                    <a:pt x="54" y="420"/>
                  </a:lnTo>
                  <a:lnTo>
                    <a:pt x="133" y="386"/>
                  </a:lnTo>
                  <a:lnTo>
                    <a:pt x="235" y="343"/>
                  </a:lnTo>
                  <a:lnTo>
                    <a:pt x="309" y="297"/>
                  </a:lnTo>
                  <a:lnTo>
                    <a:pt x="377" y="231"/>
                  </a:lnTo>
                  <a:lnTo>
                    <a:pt x="445" y="175"/>
                  </a:lnTo>
                  <a:lnTo>
                    <a:pt x="495" y="122"/>
                  </a:lnTo>
                  <a:lnTo>
                    <a:pt x="495" y="1"/>
                  </a:lnTo>
                  <a:lnTo>
                    <a:pt x="495" y="3"/>
                  </a:lnTo>
                  <a:lnTo>
                    <a:pt x="495" y="98"/>
                  </a:lnTo>
                </a:path>
              </a:pathLst>
            </a:custGeom>
            <a:solidFill>
              <a:srgbClr val="008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0" name="Freeform 16"/>
            <p:cNvSpPr>
              <a:spLocks/>
            </p:cNvSpPr>
            <p:nvPr/>
          </p:nvSpPr>
          <p:spPr bwMode="auto">
            <a:xfrm>
              <a:off x="3497" y="2097"/>
              <a:ext cx="592" cy="272"/>
            </a:xfrm>
            <a:custGeom>
              <a:avLst/>
              <a:gdLst/>
              <a:ahLst/>
              <a:cxnLst>
                <a:cxn ang="0">
                  <a:pos x="591" y="271"/>
                </a:cxn>
                <a:cxn ang="0">
                  <a:pos x="591" y="188"/>
                </a:cxn>
                <a:cxn ang="0">
                  <a:pos x="553" y="181"/>
                </a:cxn>
                <a:cxn ang="0">
                  <a:pos x="514" y="173"/>
                </a:cxn>
                <a:cxn ang="0">
                  <a:pos x="477" y="164"/>
                </a:cxn>
                <a:cxn ang="0">
                  <a:pos x="438" y="155"/>
                </a:cxn>
                <a:cxn ang="0">
                  <a:pos x="394" y="144"/>
                </a:cxn>
                <a:cxn ang="0">
                  <a:pos x="346" y="132"/>
                </a:cxn>
                <a:cxn ang="0">
                  <a:pos x="286" y="114"/>
                </a:cxn>
                <a:cxn ang="0">
                  <a:pos x="228" y="97"/>
                </a:cxn>
                <a:cxn ang="0">
                  <a:pos x="189" y="85"/>
                </a:cxn>
                <a:cxn ang="0">
                  <a:pos x="144" y="68"/>
                </a:cxn>
                <a:cxn ang="0">
                  <a:pos x="95" y="47"/>
                </a:cxn>
                <a:cxn ang="0">
                  <a:pos x="51" y="27"/>
                </a:cxn>
                <a:cxn ang="0">
                  <a:pos x="19" y="11"/>
                </a:cxn>
                <a:cxn ang="0">
                  <a:pos x="0" y="0"/>
                </a:cxn>
                <a:cxn ang="0">
                  <a:pos x="0" y="103"/>
                </a:cxn>
                <a:cxn ang="0">
                  <a:pos x="37" y="129"/>
                </a:cxn>
                <a:cxn ang="0">
                  <a:pos x="111" y="165"/>
                </a:cxn>
                <a:cxn ang="0">
                  <a:pos x="197" y="202"/>
                </a:cxn>
                <a:cxn ang="0">
                  <a:pos x="275" y="222"/>
                </a:cxn>
                <a:cxn ang="0">
                  <a:pos x="364" y="247"/>
                </a:cxn>
                <a:cxn ang="0">
                  <a:pos x="453" y="264"/>
                </a:cxn>
                <a:cxn ang="0">
                  <a:pos x="517" y="270"/>
                </a:cxn>
                <a:cxn ang="0">
                  <a:pos x="591" y="271"/>
                </a:cxn>
              </a:cxnLst>
              <a:rect l="0" t="0" r="r" b="b"/>
              <a:pathLst>
                <a:path w="592" h="272">
                  <a:moveTo>
                    <a:pt x="591" y="271"/>
                  </a:moveTo>
                  <a:lnTo>
                    <a:pt x="591" y="188"/>
                  </a:lnTo>
                  <a:lnTo>
                    <a:pt x="553" y="181"/>
                  </a:lnTo>
                  <a:lnTo>
                    <a:pt x="514" y="173"/>
                  </a:lnTo>
                  <a:lnTo>
                    <a:pt x="477" y="164"/>
                  </a:lnTo>
                  <a:lnTo>
                    <a:pt x="438" y="155"/>
                  </a:lnTo>
                  <a:lnTo>
                    <a:pt x="394" y="144"/>
                  </a:lnTo>
                  <a:lnTo>
                    <a:pt x="346" y="132"/>
                  </a:lnTo>
                  <a:lnTo>
                    <a:pt x="286" y="114"/>
                  </a:lnTo>
                  <a:lnTo>
                    <a:pt x="228" y="97"/>
                  </a:lnTo>
                  <a:lnTo>
                    <a:pt x="189" y="85"/>
                  </a:lnTo>
                  <a:lnTo>
                    <a:pt x="144" y="68"/>
                  </a:lnTo>
                  <a:lnTo>
                    <a:pt x="95" y="47"/>
                  </a:lnTo>
                  <a:lnTo>
                    <a:pt x="51" y="27"/>
                  </a:lnTo>
                  <a:lnTo>
                    <a:pt x="19" y="11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37" y="129"/>
                  </a:lnTo>
                  <a:lnTo>
                    <a:pt x="111" y="165"/>
                  </a:lnTo>
                  <a:lnTo>
                    <a:pt x="197" y="202"/>
                  </a:lnTo>
                  <a:lnTo>
                    <a:pt x="275" y="222"/>
                  </a:lnTo>
                  <a:lnTo>
                    <a:pt x="364" y="247"/>
                  </a:lnTo>
                  <a:lnTo>
                    <a:pt x="453" y="264"/>
                  </a:lnTo>
                  <a:lnTo>
                    <a:pt x="517" y="270"/>
                  </a:lnTo>
                  <a:lnTo>
                    <a:pt x="591" y="271"/>
                  </a:lnTo>
                </a:path>
              </a:pathLst>
            </a:custGeom>
            <a:solidFill>
              <a:srgbClr val="008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1" name="Freeform 17"/>
            <p:cNvSpPr>
              <a:spLocks/>
            </p:cNvSpPr>
            <p:nvPr/>
          </p:nvSpPr>
          <p:spPr bwMode="auto">
            <a:xfrm>
              <a:off x="3000" y="2196"/>
              <a:ext cx="1652" cy="827"/>
            </a:xfrm>
            <a:custGeom>
              <a:avLst/>
              <a:gdLst/>
              <a:ahLst/>
              <a:cxnLst>
                <a:cxn ang="0">
                  <a:pos x="1560" y="826"/>
                </a:cxn>
                <a:cxn ang="0">
                  <a:pos x="1461" y="826"/>
                </a:cxn>
                <a:cxn ang="0">
                  <a:pos x="1359" y="819"/>
                </a:cxn>
                <a:cxn ang="0">
                  <a:pos x="1264" y="805"/>
                </a:cxn>
                <a:cxn ang="0">
                  <a:pos x="1153" y="781"/>
                </a:cxn>
                <a:cxn ang="0">
                  <a:pos x="1048" y="748"/>
                </a:cxn>
                <a:cxn ang="0">
                  <a:pos x="936" y="703"/>
                </a:cxn>
                <a:cxn ang="0">
                  <a:pos x="837" y="656"/>
                </a:cxn>
                <a:cxn ang="0">
                  <a:pos x="743" y="609"/>
                </a:cxn>
                <a:cxn ang="0">
                  <a:pos x="646" y="554"/>
                </a:cxn>
                <a:cxn ang="0">
                  <a:pos x="556" y="494"/>
                </a:cxn>
                <a:cxn ang="0">
                  <a:pos x="469" y="425"/>
                </a:cxn>
                <a:cxn ang="0">
                  <a:pos x="397" y="356"/>
                </a:cxn>
                <a:cxn ang="0">
                  <a:pos x="349" y="292"/>
                </a:cxn>
                <a:cxn ang="0">
                  <a:pos x="49" y="313"/>
                </a:cxn>
                <a:cxn ang="0">
                  <a:pos x="151" y="268"/>
                </a:cxn>
                <a:cxn ang="0">
                  <a:pos x="223" y="232"/>
                </a:cxn>
                <a:cxn ang="0">
                  <a:pos x="282" y="195"/>
                </a:cxn>
                <a:cxn ang="0">
                  <a:pos x="339" y="149"/>
                </a:cxn>
                <a:cxn ang="0">
                  <a:pos x="406" y="89"/>
                </a:cxn>
                <a:cxn ang="0">
                  <a:pos x="471" y="30"/>
                </a:cxn>
                <a:cxn ang="0">
                  <a:pos x="523" y="13"/>
                </a:cxn>
                <a:cxn ang="0">
                  <a:pos x="579" y="41"/>
                </a:cxn>
                <a:cxn ang="0">
                  <a:pos x="648" y="69"/>
                </a:cxn>
                <a:cxn ang="0">
                  <a:pos x="712" y="90"/>
                </a:cxn>
                <a:cxn ang="0">
                  <a:pos x="784" y="110"/>
                </a:cxn>
                <a:cxn ang="0">
                  <a:pos x="857" y="129"/>
                </a:cxn>
                <a:cxn ang="0">
                  <a:pos x="928" y="144"/>
                </a:cxn>
                <a:cxn ang="0">
                  <a:pos x="997" y="159"/>
                </a:cxn>
                <a:cxn ang="0">
                  <a:pos x="1089" y="173"/>
                </a:cxn>
                <a:cxn ang="0">
                  <a:pos x="752" y="283"/>
                </a:cxn>
                <a:cxn ang="0">
                  <a:pos x="831" y="386"/>
                </a:cxn>
                <a:cxn ang="0">
                  <a:pos x="891" y="446"/>
                </a:cxn>
                <a:cxn ang="0">
                  <a:pos x="979" y="527"/>
                </a:cxn>
                <a:cxn ang="0">
                  <a:pos x="1054" y="591"/>
                </a:cxn>
                <a:cxn ang="0">
                  <a:pos x="1114" y="638"/>
                </a:cxn>
                <a:cxn ang="0">
                  <a:pos x="1189" y="685"/>
                </a:cxn>
                <a:cxn ang="0">
                  <a:pos x="1267" y="724"/>
                </a:cxn>
                <a:cxn ang="0">
                  <a:pos x="1359" y="757"/>
                </a:cxn>
                <a:cxn ang="0">
                  <a:pos x="1458" y="781"/>
                </a:cxn>
                <a:cxn ang="0">
                  <a:pos x="1563" y="802"/>
                </a:cxn>
              </a:cxnLst>
              <a:rect l="0" t="0" r="r" b="b"/>
              <a:pathLst>
                <a:path w="1652" h="827">
                  <a:moveTo>
                    <a:pt x="1651" y="819"/>
                  </a:moveTo>
                  <a:lnTo>
                    <a:pt x="1560" y="826"/>
                  </a:lnTo>
                  <a:lnTo>
                    <a:pt x="1515" y="826"/>
                  </a:lnTo>
                  <a:lnTo>
                    <a:pt x="1461" y="826"/>
                  </a:lnTo>
                  <a:lnTo>
                    <a:pt x="1410" y="822"/>
                  </a:lnTo>
                  <a:lnTo>
                    <a:pt x="1359" y="819"/>
                  </a:lnTo>
                  <a:lnTo>
                    <a:pt x="1309" y="813"/>
                  </a:lnTo>
                  <a:lnTo>
                    <a:pt x="1264" y="805"/>
                  </a:lnTo>
                  <a:lnTo>
                    <a:pt x="1213" y="796"/>
                  </a:lnTo>
                  <a:lnTo>
                    <a:pt x="1153" y="781"/>
                  </a:lnTo>
                  <a:lnTo>
                    <a:pt x="1099" y="763"/>
                  </a:lnTo>
                  <a:lnTo>
                    <a:pt x="1048" y="748"/>
                  </a:lnTo>
                  <a:lnTo>
                    <a:pt x="991" y="727"/>
                  </a:lnTo>
                  <a:lnTo>
                    <a:pt x="936" y="703"/>
                  </a:lnTo>
                  <a:lnTo>
                    <a:pt x="882" y="679"/>
                  </a:lnTo>
                  <a:lnTo>
                    <a:pt x="837" y="656"/>
                  </a:lnTo>
                  <a:lnTo>
                    <a:pt x="786" y="632"/>
                  </a:lnTo>
                  <a:lnTo>
                    <a:pt x="743" y="609"/>
                  </a:lnTo>
                  <a:lnTo>
                    <a:pt x="694" y="582"/>
                  </a:lnTo>
                  <a:lnTo>
                    <a:pt x="646" y="554"/>
                  </a:lnTo>
                  <a:lnTo>
                    <a:pt x="598" y="521"/>
                  </a:lnTo>
                  <a:lnTo>
                    <a:pt x="556" y="494"/>
                  </a:lnTo>
                  <a:lnTo>
                    <a:pt x="511" y="458"/>
                  </a:lnTo>
                  <a:lnTo>
                    <a:pt x="469" y="425"/>
                  </a:lnTo>
                  <a:lnTo>
                    <a:pt x="430" y="392"/>
                  </a:lnTo>
                  <a:lnTo>
                    <a:pt x="397" y="356"/>
                  </a:lnTo>
                  <a:lnTo>
                    <a:pt x="370" y="325"/>
                  </a:lnTo>
                  <a:lnTo>
                    <a:pt x="349" y="292"/>
                  </a:lnTo>
                  <a:lnTo>
                    <a:pt x="0" y="337"/>
                  </a:lnTo>
                  <a:lnTo>
                    <a:pt x="49" y="313"/>
                  </a:lnTo>
                  <a:lnTo>
                    <a:pt x="106" y="289"/>
                  </a:lnTo>
                  <a:lnTo>
                    <a:pt x="151" y="268"/>
                  </a:lnTo>
                  <a:lnTo>
                    <a:pt x="186" y="252"/>
                  </a:lnTo>
                  <a:lnTo>
                    <a:pt x="223" y="232"/>
                  </a:lnTo>
                  <a:lnTo>
                    <a:pt x="253" y="214"/>
                  </a:lnTo>
                  <a:lnTo>
                    <a:pt x="282" y="195"/>
                  </a:lnTo>
                  <a:lnTo>
                    <a:pt x="308" y="172"/>
                  </a:lnTo>
                  <a:lnTo>
                    <a:pt x="339" y="149"/>
                  </a:lnTo>
                  <a:lnTo>
                    <a:pt x="373" y="120"/>
                  </a:lnTo>
                  <a:lnTo>
                    <a:pt x="406" y="89"/>
                  </a:lnTo>
                  <a:lnTo>
                    <a:pt x="436" y="62"/>
                  </a:lnTo>
                  <a:lnTo>
                    <a:pt x="471" y="30"/>
                  </a:lnTo>
                  <a:lnTo>
                    <a:pt x="496" y="0"/>
                  </a:lnTo>
                  <a:lnTo>
                    <a:pt x="523" y="13"/>
                  </a:lnTo>
                  <a:lnTo>
                    <a:pt x="550" y="28"/>
                  </a:lnTo>
                  <a:lnTo>
                    <a:pt x="579" y="41"/>
                  </a:lnTo>
                  <a:lnTo>
                    <a:pt x="613" y="55"/>
                  </a:lnTo>
                  <a:lnTo>
                    <a:pt x="648" y="69"/>
                  </a:lnTo>
                  <a:lnTo>
                    <a:pt x="680" y="81"/>
                  </a:lnTo>
                  <a:lnTo>
                    <a:pt x="712" y="90"/>
                  </a:lnTo>
                  <a:lnTo>
                    <a:pt x="747" y="101"/>
                  </a:lnTo>
                  <a:lnTo>
                    <a:pt x="784" y="110"/>
                  </a:lnTo>
                  <a:lnTo>
                    <a:pt x="822" y="120"/>
                  </a:lnTo>
                  <a:lnTo>
                    <a:pt x="857" y="129"/>
                  </a:lnTo>
                  <a:lnTo>
                    <a:pt x="891" y="138"/>
                  </a:lnTo>
                  <a:lnTo>
                    <a:pt x="928" y="144"/>
                  </a:lnTo>
                  <a:lnTo>
                    <a:pt x="963" y="152"/>
                  </a:lnTo>
                  <a:lnTo>
                    <a:pt x="997" y="159"/>
                  </a:lnTo>
                  <a:lnTo>
                    <a:pt x="1036" y="167"/>
                  </a:lnTo>
                  <a:lnTo>
                    <a:pt x="1089" y="173"/>
                  </a:lnTo>
                  <a:lnTo>
                    <a:pt x="728" y="235"/>
                  </a:lnTo>
                  <a:lnTo>
                    <a:pt x="752" y="283"/>
                  </a:lnTo>
                  <a:lnTo>
                    <a:pt x="780" y="319"/>
                  </a:lnTo>
                  <a:lnTo>
                    <a:pt x="831" y="386"/>
                  </a:lnTo>
                  <a:lnTo>
                    <a:pt x="861" y="416"/>
                  </a:lnTo>
                  <a:lnTo>
                    <a:pt x="891" y="446"/>
                  </a:lnTo>
                  <a:lnTo>
                    <a:pt x="945" y="497"/>
                  </a:lnTo>
                  <a:lnTo>
                    <a:pt x="979" y="527"/>
                  </a:lnTo>
                  <a:lnTo>
                    <a:pt x="1018" y="563"/>
                  </a:lnTo>
                  <a:lnTo>
                    <a:pt x="1054" y="591"/>
                  </a:lnTo>
                  <a:lnTo>
                    <a:pt x="1084" y="615"/>
                  </a:lnTo>
                  <a:lnTo>
                    <a:pt x="1114" y="638"/>
                  </a:lnTo>
                  <a:lnTo>
                    <a:pt x="1150" y="661"/>
                  </a:lnTo>
                  <a:lnTo>
                    <a:pt x="1189" y="685"/>
                  </a:lnTo>
                  <a:lnTo>
                    <a:pt x="1228" y="703"/>
                  </a:lnTo>
                  <a:lnTo>
                    <a:pt x="1267" y="724"/>
                  </a:lnTo>
                  <a:lnTo>
                    <a:pt x="1315" y="742"/>
                  </a:lnTo>
                  <a:lnTo>
                    <a:pt x="1359" y="757"/>
                  </a:lnTo>
                  <a:lnTo>
                    <a:pt x="1410" y="769"/>
                  </a:lnTo>
                  <a:lnTo>
                    <a:pt x="1458" y="781"/>
                  </a:lnTo>
                  <a:lnTo>
                    <a:pt x="1509" y="793"/>
                  </a:lnTo>
                  <a:lnTo>
                    <a:pt x="1563" y="802"/>
                  </a:lnTo>
                  <a:lnTo>
                    <a:pt x="1651" y="819"/>
                  </a:lnTo>
                </a:path>
              </a:pathLst>
            </a:custGeom>
            <a:solidFill>
              <a:srgbClr val="00F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0" y="4019550"/>
            <a:ext cx="1752600" cy="1390650"/>
            <a:chOff x="0" y="2532"/>
            <a:chExt cx="1104" cy="876"/>
          </a:xfrm>
        </p:grpSpPr>
        <p:graphicFrame>
          <p:nvGraphicFramePr>
            <p:cNvPr id="36883" name="Object 19"/>
            <p:cNvGraphicFramePr>
              <a:graphicFrameLocks/>
            </p:cNvGraphicFramePr>
            <p:nvPr/>
          </p:nvGraphicFramePr>
          <p:xfrm>
            <a:off x="0" y="2532"/>
            <a:ext cx="1104" cy="876"/>
          </p:xfrm>
          <a:graphic>
            <a:graphicData uri="http://schemas.openxmlformats.org/presentationml/2006/ole">
              <p:oleObj spid="_x0000_s127060" name="剪辑" r:id="rId6" imgW="3659166" imgH="2923262" progId="">
                <p:embed/>
              </p:oleObj>
            </a:graphicData>
          </a:graphic>
        </p:graphicFrame>
        <p:sp>
          <p:nvSpPr>
            <p:cNvPr id="36884" name="Rectangle 20"/>
            <p:cNvSpPr>
              <a:spLocks noChangeArrowheads="1"/>
            </p:cNvSpPr>
            <p:nvPr/>
          </p:nvSpPr>
          <p:spPr bwMode="auto">
            <a:xfrm>
              <a:off x="86" y="2822"/>
              <a:ext cx="8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zh-CN" altLang="en-US" sz="2400" b="1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50" charset="-122"/>
                  <a:ea typeface="楷体_GB2312" pitchFamily="50" charset="-122"/>
                </a:rPr>
                <a:t>组合测试</a:t>
              </a: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1801813" y="3327400"/>
            <a:ext cx="2625725" cy="1457325"/>
            <a:chOff x="1135" y="2096"/>
            <a:chExt cx="1654" cy="918"/>
          </a:xfrm>
        </p:grpSpPr>
        <p:sp>
          <p:nvSpPr>
            <p:cNvPr id="36886" name="Freeform 22"/>
            <p:cNvSpPr>
              <a:spLocks/>
            </p:cNvSpPr>
            <p:nvPr/>
          </p:nvSpPr>
          <p:spPr bwMode="auto">
            <a:xfrm>
              <a:off x="1702" y="2271"/>
              <a:ext cx="358" cy="140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0" y="0"/>
                </a:cxn>
                <a:cxn ang="0">
                  <a:pos x="357" y="64"/>
                </a:cxn>
                <a:cxn ang="0">
                  <a:pos x="351" y="101"/>
                </a:cxn>
                <a:cxn ang="0">
                  <a:pos x="327" y="139"/>
                </a:cxn>
                <a:cxn ang="0">
                  <a:pos x="0" y="82"/>
                </a:cxn>
              </a:cxnLst>
              <a:rect l="0" t="0" r="r" b="b"/>
              <a:pathLst>
                <a:path w="358" h="140">
                  <a:moveTo>
                    <a:pt x="0" y="82"/>
                  </a:moveTo>
                  <a:lnTo>
                    <a:pt x="0" y="0"/>
                  </a:lnTo>
                  <a:lnTo>
                    <a:pt x="357" y="64"/>
                  </a:lnTo>
                  <a:lnTo>
                    <a:pt x="351" y="101"/>
                  </a:lnTo>
                  <a:lnTo>
                    <a:pt x="327" y="139"/>
                  </a:lnTo>
                  <a:lnTo>
                    <a:pt x="0" y="82"/>
                  </a:lnTo>
                </a:path>
              </a:pathLst>
            </a:custGeom>
            <a:solidFill>
              <a:srgbClr val="008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7" name="Freeform 23"/>
            <p:cNvSpPr>
              <a:spLocks/>
            </p:cNvSpPr>
            <p:nvPr/>
          </p:nvSpPr>
          <p:spPr bwMode="auto">
            <a:xfrm>
              <a:off x="2443" y="2383"/>
              <a:ext cx="345" cy="134"/>
            </a:xfrm>
            <a:custGeom>
              <a:avLst/>
              <a:gdLst/>
              <a:ahLst/>
              <a:cxnLst>
                <a:cxn ang="0">
                  <a:pos x="344" y="133"/>
                </a:cxn>
                <a:cxn ang="0">
                  <a:pos x="343" y="58"/>
                </a:cxn>
                <a:cxn ang="0">
                  <a:pos x="0" y="0"/>
                </a:cxn>
                <a:cxn ang="0">
                  <a:pos x="0" y="95"/>
                </a:cxn>
                <a:cxn ang="0">
                  <a:pos x="344" y="133"/>
                </a:cxn>
              </a:cxnLst>
              <a:rect l="0" t="0" r="r" b="b"/>
              <a:pathLst>
                <a:path w="345" h="134">
                  <a:moveTo>
                    <a:pt x="344" y="133"/>
                  </a:moveTo>
                  <a:lnTo>
                    <a:pt x="343" y="58"/>
                  </a:lnTo>
                  <a:lnTo>
                    <a:pt x="0" y="0"/>
                  </a:lnTo>
                  <a:lnTo>
                    <a:pt x="0" y="95"/>
                  </a:lnTo>
                  <a:lnTo>
                    <a:pt x="344" y="133"/>
                  </a:lnTo>
                </a:path>
              </a:pathLst>
            </a:custGeom>
            <a:solidFill>
              <a:srgbClr val="008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1135" y="2096"/>
              <a:ext cx="1654" cy="918"/>
              <a:chOff x="1135" y="2096"/>
              <a:chExt cx="1654" cy="918"/>
            </a:xfrm>
          </p:grpSpPr>
          <p:sp>
            <p:nvSpPr>
              <p:cNvPr id="36888" name="Freeform 24"/>
              <p:cNvSpPr>
                <a:spLocks/>
              </p:cNvSpPr>
              <p:nvPr/>
            </p:nvSpPr>
            <p:spPr bwMode="auto">
              <a:xfrm>
                <a:off x="1135" y="2182"/>
                <a:ext cx="1653" cy="832"/>
              </a:xfrm>
              <a:custGeom>
                <a:avLst/>
                <a:gdLst/>
                <a:ahLst/>
                <a:cxnLst>
                  <a:cxn ang="0">
                    <a:pos x="93" y="831"/>
                  </a:cxn>
                  <a:cxn ang="0">
                    <a:pos x="193" y="831"/>
                  </a:cxn>
                  <a:cxn ang="0">
                    <a:pos x="294" y="826"/>
                  </a:cxn>
                  <a:cxn ang="0">
                    <a:pos x="391" y="812"/>
                  </a:cxn>
                  <a:cxn ang="0">
                    <a:pos x="501" y="788"/>
                  </a:cxn>
                  <a:cxn ang="0">
                    <a:pos x="606" y="754"/>
                  </a:cxn>
                  <a:cxn ang="0">
                    <a:pos x="718" y="708"/>
                  </a:cxn>
                  <a:cxn ang="0">
                    <a:pos x="817" y="660"/>
                  </a:cxn>
                  <a:cxn ang="0">
                    <a:pos x="911" y="613"/>
                  </a:cxn>
                  <a:cxn ang="0">
                    <a:pos x="1008" y="557"/>
                  </a:cxn>
                  <a:cxn ang="0">
                    <a:pos x="1098" y="496"/>
                  </a:cxn>
                  <a:cxn ang="0">
                    <a:pos x="1185" y="426"/>
                  </a:cxn>
                  <a:cxn ang="0">
                    <a:pos x="1257" y="356"/>
                  </a:cxn>
                  <a:cxn ang="0">
                    <a:pos x="1305" y="291"/>
                  </a:cxn>
                  <a:cxn ang="0">
                    <a:pos x="1599" y="312"/>
                  </a:cxn>
                  <a:cxn ang="0">
                    <a:pos x="1506" y="270"/>
                  </a:cxn>
                  <a:cxn ang="0">
                    <a:pos x="1434" y="228"/>
                  </a:cxn>
                  <a:cxn ang="0">
                    <a:pos x="1375" y="190"/>
                  </a:cxn>
                  <a:cxn ang="0">
                    <a:pos x="1315" y="146"/>
                  </a:cxn>
                  <a:cxn ang="0">
                    <a:pos x="1245" y="87"/>
                  </a:cxn>
                  <a:cxn ang="0">
                    <a:pos x="1183" y="26"/>
                  </a:cxn>
                  <a:cxn ang="0">
                    <a:pos x="1131" y="9"/>
                  </a:cxn>
                  <a:cxn ang="0">
                    <a:pos x="1075" y="36"/>
                  </a:cxn>
                  <a:cxn ang="0">
                    <a:pos x="1006" y="66"/>
                  </a:cxn>
                  <a:cxn ang="0">
                    <a:pos x="943" y="85"/>
                  </a:cxn>
                  <a:cxn ang="0">
                    <a:pos x="871" y="106"/>
                  </a:cxn>
                  <a:cxn ang="0">
                    <a:pos x="797" y="126"/>
                  </a:cxn>
                  <a:cxn ang="0">
                    <a:pos x="726" y="141"/>
                  </a:cxn>
                  <a:cxn ang="0">
                    <a:pos x="658" y="156"/>
                  </a:cxn>
                  <a:cxn ang="0">
                    <a:pos x="565" y="171"/>
                  </a:cxn>
                  <a:cxn ang="0">
                    <a:pos x="902" y="282"/>
                  </a:cxn>
                  <a:cxn ang="0">
                    <a:pos x="823" y="386"/>
                  </a:cxn>
                  <a:cxn ang="0">
                    <a:pos x="763" y="448"/>
                  </a:cxn>
                  <a:cxn ang="0">
                    <a:pos x="676" y="528"/>
                  </a:cxn>
                  <a:cxn ang="0">
                    <a:pos x="570" y="601"/>
                  </a:cxn>
                  <a:cxn ang="0">
                    <a:pos x="471" y="654"/>
                  </a:cxn>
                  <a:cxn ang="0">
                    <a:pos x="400" y="689"/>
                  </a:cxn>
                  <a:cxn ang="0">
                    <a:pos x="297" y="719"/>
                  </a:cxn>
                  <a:cxn ang="0">
                    <a:pos x="169" y="749"/>
                  </a:cxn>
                  <a:cxn ang="0">
                    <a:pos x="0" y="761"/>
                  </a:cxn>
                </a:cxnLst>
                <a:rect l="0" t="0" r="r" b="b"/>
                <a:pathLst>
                  <a:path w="1653" h="832">
                    <a:moveTo>
                      <a:pt x="1" y="826"/>
                    </a:moveTo>
                    <a:lnTo>
                      <a:pt x="93" y="831"/>
                    </a:lnTo>
                    <a:lnTo>
                      <a:pt x="139" y="831"/>
                    </a:lnTo>
                    <a:lnTo>
                      <a:pt x="193" y="831"/>
                    </a:lnTo>
                    <a:lnTo>
                      <a:pt x="244" y="829"/>
                    </a:lnTo>
                    <a:lnTo>
                      <a:pt x="294" y="826"/>
                    </a:lnTo>
                    <a:lnTo>
                      <a:pt x="345" y="821"/>
                    </a:lnTo>
                    <a:lnTo>
                      <a:pt x="391" y="812"/>
                    </a:lnTo>
                    <a:lnTo>
                      <a:pt x="441" y="802"/>
                    </a:lnTo>
                    <a:lnTo>
                      <a:pt x="501" y="788"/>
                    </a:lnTo>
                    <a:lnTo>
                      <a:pt x="555" y="769"/>
                    </a:lnTo>
                    <a:lnTo>
                      <a:pt x="606" y="754"/>
                    </a:lnTo>
                    <a:lnTo>
                      <a:pt x="664" y="732"/>
                    </a:lnTo>
                    <a:lnTo>
                      <a:pt x="718" y="708"/>
                    </a:lnTo>
                    <a:lnTo>
                      <a:pt x="772" y="684"/>
                    </a:lnTo>
                    <a:lnTo>
                      <a:pt x="817" y="660"/>
                    </a:lnTo>
                    <a:lnTo>
                      <a:pt x="869" y="636"/>
                    </a:lnTo>
                    <a:lnTo>
                      <a:pt x="911" y="613"/>
                    </a:lnTo>
                    <a:lnTo>
                      <a:pt x="960" y="585"/>
                    </a:lnTo>
                    <a:lnTo>
                      <a:pt x="1008" y="557"/>
                    </a:lnTo>
                    <a:lnTo>
                      <a:pt x="1056" y="523"/>
                    </a:lnTo>
                    <a:lnTo>
                      <a:pt x="1098" y="496"/>
                    </a:lnTo>
                    <a:lnTo>
                      <a:pt x="1143" y="459"/>
                    </a:lnTo>
                    <a:lnTo>
                      <a:pt x="1185" y="426"/>
                    </a:lnTo>
                    <a:lnTo>
                      <a:pt x="1225" y="393"/>
                    </a:lnTo>
                    <a:lnTo>
                      <a:pt x="1257" y="356"/>
                    </a:lnTo>
                    <a:lnTo>
                      <a:pt x="1284" y="325"/>
                    </a:lnTo>
                    <a:lnTo>
                      <a:pt x="1305" y="291"/>
                    </a:lnTo>
                    <a:lnTo>
                      <a:pt x="1652" y="336"/>
                    </a:lnTo>
                    <a:lnTo>
                      <a:pt x="1599" y="312"/>
                    </a:lnTo>
                    <a:lnTo>
                      <a:pt x="1557" y="291"/>
                    </a:lnTo>
                    <a:lnTo>
                      <a:pt x="1506" y="270"/>
                    </a:lnTo>
                    <a:lnTo>
                      <a:pt x="1467" y="248"/>
                    </a:lnTo>
                    <a:lnTo>
                      <a:pt x="1434" y="228"/>
                    </a:lnTo>
                    <a:lnTo>
                      <a:pt x="1404" y="212"/>
                    </a:lnTo>
                    <a:lnTo>
                      <a:pt x="1375" y="190"/>
                    </a:lnTo>
                    <a:lnTo>
                      <a:pt x="1346" y="170"/>
                    </a:lnTo>
                    <a:lnTo>
                      <a:pt x="1315" y="146"/>
                    </a:lnTo>
                    <a:lnTo>
                      <a:pt x="1281" y="117"/>
                    </a:lnTo>
                    <a:lnTo>
                      <a:pt x="1245" y="87"/>
                    </a:lnTo>
                    <a:lnTo>
                      <a:pt x="1216" y="58"/>
                    </a:lnTo>
                    <a:lnTo>
                      <a:pt x="1183" y="26"/>
                    </a:lnTo>
                    <a:lnTo>
                      <a:pt x="1158" y="0"/>
                    </a:lnTo>
                    <a:lnTo>
                      <a:pt x="1131" y="9"/>
                    </a:lnTo>
                    <a:lnTo>
                      <a:pt x="1104" y="24"/>
                    </a:lnTo>
                    <a:lnTo>
                      <a:pt x="1075" y="36"/>
                    </a:lnTo>
                    <a:lnTo>
                      <a:pt x="1041" y="51"/>
                    </a:lnTo>
                    <a:lnTo>
                      <a:pt x="1006" y="66"/>
                    </a:lnTo>
                    <a:lnTo>
                      <a:pt x="974" y="76"/>
                    </a:lnTo>
                    <a:lnTo>
                      <a:pt x="943" y="85"/>
                    </a:lnTo>
                    <a:lnTo>
                      <a:pt x="907" y="98"/>
                    </a:lnTo>
                    <a:lnTo>
                      <a:pt x="871" y="106"/>
                    </a:lnTo>
                    <a:lnTo>
                      <a:pt x="832" y="117"/>
                    </a:lnTo>
                    <a:lnTo>
                      <a:pt x="797" y="126"/>
                    </a:lnTo>
                    <a:lnTo>
                      <a:pt x="763" y="135"/>
                    </a:lnTo>
                    <a:lnTo>
                      <a:pt x="726" y="141"/>
                    </a:lnTo>
                    <a:lnTo>
                      <a:pt x="691" y="149"/>
                    </a:lnTo>
                    <a:lnTo>
                      <a:pt x="658" y="156"/>
                    </a:lnTo>
                    <a:lnTo>
                      <a:pt x="618" y="165"/>
                    </a:lnTo>
                    <a:lnTo>
                      <a:pt x="565" y="171"/>
                    </a:lnTo>
                    <a:lnTo>
                      <a:pt x="927" y="234"/>
                    </a:lnTo>
                    <a:lnTo>
                      <a:pt x="902" y="282"/>
                    </a:lnTo>
                    <a:lnTo>
                      <a:pt x="875" y="318"/>
                    </a:lnTo>
                    <a:lnTo>
                      <a:pt x="823" y="386"/>
                    </a:lnTo>
                    <a:lnTo>
                      <a:pt x="793" y="417"/>
                    </a:lnTo>
                    <a:lnTo>
                      <a:pt x="763" y="448"/>
                    </a:lnTo>
                    <a:lnTo>
                      <a:pt x="721" y="486"/>
                    </a:lnTo>
                    <a:lnTo>
                      <a:pt x="676" y="528"/>
                    </a:lnTo>
                    <a:lnTo>
                      <a:pt x="630" y="558"/>
                    </a:lnTo>
                    <a:lnTo>
                      <a:pt x="570" y="601"/>
                    </a:lnTo>
                    <a:lnTo>
                      <a:pt x="519" y="627"/>
                    </a:lnTo>
                    <a:lnTo>
                      <a:pt x="471" y="654"/>
                    </a:lnTo>
                    <a:lnTo>
                      <a:pt x="429" y="675"/>
                    </a:lnTo>
                    <a:lnTo>
                      <a:pt x="400" y="689"/>
                    </a:lnTo>
                    <a:lnTo>
                      <a:pt x="345" y="704"/>
                    </a:lnTo>
                    <a:lnTo>
                      <a:pt x="297" y="719"/>
                    </a:lnTo>
                    <a:lnTo>
                      <a:pt x="244" y="737"/>
                    </a:lnTo>
                    <a:lnTo>
                      <a:pt x="169" y="749"/>
                    </a:lnTo>
                    <a:lnTo>
                      <a:pt x="112" y="758"/>
                    </a:lnTo>
                    <a:lnTo>
                      <a:pt x="0" y="761"/>
                    </a:lnTo>
                    <a:lnTo>
                      <a:pt x="1" y="826"/>
                    </a:lnTo>
                  </a:path>
                </a:pathLst>
              </a:custGeom>
              <a:solidFill>
                <a:srgbClr val="008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89" name="Freeform 25"/>
              <p:cNvSpPr>
                <a:spLocks/>
              </p:cNvSpPr>
              <p:nvPr/>
            </p:nvSpPr>
            <p:spPr bwMode="auto">
              <a:xfrm>
                <a:off x="1136" y="2096"/>
                <a:ext cx="1653" cy="858"/>
              </a:xfrm>
              <a:custGeom>
                <a:avLst/>
                <a:gdLst/>
                <a:ahLst/>
                <a:cxnLst>
                  <a:cxn ang="0">
                    <a:pos x="91" y="857"/>
                  </a:cxn>
                  <a:cxn ang="0">
                    <a:pos x="191" y="857"/>
                  </a:cxn>
                  <a:cxn ang="0">
                    <a:pos x="292" y="851"/>
                  </a:cxn>
                  <a:cxn ang="0">
                    <a:pos x="389" y="836"/>
                  </a:cxn>
                  <a:cxn ang="0">
                    <a:pos x="499" y="811"/>
                  </a:cxn>
                  <a:cxn ang="0">
                    <a:pos x="604" y="776"/>
                  </a:cxn>
                  <a:cxn ang="0">
                    <a:pos x="716" y="730"/>
                  </a:cxn>
                  <a:cxn ang="0">
                    <a:pos x="815" y="680"/>
                  </a:cxn>
                  <a:cxn ang="0">
                    <a:pos x="909" y="630"/>
                  </a:cxn>
                  <a:cxn ang="0">
                    <a:pos x="1006" y="574"/>
                  </a:cxn>
                  <a:cxn ang="0">
                    <a:pos x="1096" y="511"/>
                  </a:cxn>
                  <a:cxn ang="0">
                    <a:pos x="1183" y="439"/>
                  </a:cxn>
                  <a:cxn ang="0">
                    <a:pos x="1255" y="366"/>
                  </a:cxn>
                  <a:cxn ang="0">
                    <a:pos x="1303" y="300"/>
                  </a:cxn>
                  <a:cxn ang="0">
                    <a:pos x="1597" y="322"/>
                  </a:cxn>
                  <a:cxn ang="0">
                    <a:pos x="1504" y="278"/>
                  </a:cxn>
                  <a:cxn ang="0">
                    <a:pos x="1432" y="235"/>
                  </a:cxn>
                  <a:cxn ang="0">
                    <a:pos x="1373" y="196"/>
                  </a:cxn>
                  <a:cxn ang="0">
                    <a:pos x="1313" y="150"/>
                  </a:cxn>
                  <a:cxn ang="0">
                    <a:pos x="1243" y="91"/>
                  </a:cxn>
                  <a:cxn ang="0">
                    <a:pos x="1181" y="28"/>
                  </a:cxn>
                  <a:cxn ang="0">
                    <a:pos x="1129" y="10"/>
                  </a:cxn>
                  <a:cxn ang="0">
                    <a:pos x="1073" y="39"/>
                  </a:cxn>
                  <a:cxn ang="0">
                    <a:pos x="1004" y="69"/>
                  </a:cxn>
                  <a:cxn ang="0">
                    <a:pos x="941" y="89"/>
                  </a:cxn>
                  <a:cxn ang="0">
                    <a:pos x="869" y="109"/>
                  </a:cxn>
                  <a:cxn ang="0">
                    <a:pos x="795" y="129"/>
                  </a:cxn>
                  <a:cxn ang="0">
                    <a:pos x="724" y="145"/>
                  </a:cxn>
                  <a:cxn ang="0">
                    <a:pos x="656" y="160"/>
                  </a:cxn>
                  <a:cxn ang="0">
                    <a:pos x="565" y="175"/>
                  </a:cxn>
                  <a:cxn ang="0">
                    <a:pos x="900" y="291"/>
                  </a:cxn>
                  <a:cxn ang="0">
                    <a:pos x="821" y="397"/>
                  </a:cxn>
                  <a:cxn ang="0">
                    <a:pos x="761" y="461"/>
                  </a:cxn>
                  <a:cxn ang="0">
                    <a:pos x="674" y="545"/>
                  </a:cxn>
                  <a:cxn ang="0">
                    <a:pos x="598" y="611"/>
                  </a:cxn>
                  <a:cxn ang="0">
                    <a:pos x="538" y="660"/>
                  </a:cxn>
                  <a:cxn ang="0">
                    <a:pos x="463" y="711"/>
                  </a:cxn>
                  <a:cxn ang="0">
                    <a:pos x="386" y="752"/>
                  </a:cxn>
                  <a:cxn ang="0">
                    <a:pos x="292" y="785"/>
                  </a:cxn>
                  <a:cxn ang="0">
                    <a:pos x="194" y="811"/>
                  </a:cxn>
                  <a:cxn ang="0">
                    <a:pos x="86" y="834"/>
                  </a:cxn>
                </a:cxnLst>
                <a:rect l="0" t="0" r="r" b="b"/>
                <a:pathLst>
                  <a:path w="1653" h="858">
                    <a:moveTo>
                      <a:pt x="0" y="851"/>
                    </a:moveTo>
                    <a:lnTo>
                      <a:pt x="91" y="857"/>
                    </a:lnTo>
                    <a:lnTo>
                      <a:pt x="137" y="857"/>
                    </a:lnTo>
                    <a:lnTo>
                      <a:pt x="191" y="857"/>
                    </a:lnTo>
                    <a:lnTo>
                      <a:pt x="242" y="854"/>
                    </a:lnTo>
                    <a:lnTo>
                      <a:pt x="292" y="851"/>
                    </a:lnTo>
                    <a:lnTo>
                      <a:pt x="343" y="845"/>
                    </a:lnTo>
                    <a:lnTo>
                      <a:pt x="389" y="836"/>
                    </a:lnTo>
                    <a:lnTo>
                      <a:pt x="439" y="826"/>
                    </a:lnTo>
                    <a:lnTo>
                      <a:pt x="499" y="811"/>
                    </a:lnTo>
                    <a:lnTo>
                      <a:pt x="553" y="792"/>
                    </a:lnTo>
                    <a:lnTo>
                      <a:pt x="604" y="776"/>
                    </a:lnTo>
                    <a:lnTo>
                      <a:pt x="662" y="755"/>
                    </a:lnTo>
                    <a:lnTo>
                      <a:pt x="716" y="730"/>
                    </a:lnTo>
                    <a:lnTo>
                      <a:pt x="770" y="705"/>
                    </a:lnTo>
                    <a:lnTo>
                      <a:pt x="815" y="680"/>
                    </a:lnTo>
                    <a:lnTo>
                      <a:pt x="867" y="654"/>
                    </a:lnTo>
                    <a:lnTo>
                      <a:pt x="909" y="630"/>
                    </a:lnTo>
                    <a:lnTo>
                      <a:pt x="958" y="602"/>
                    </a:lnTo>
                    <a:lnTo>
                      <a:pt x="1006" y="574"/>
                    </a:lnTo>
                    <a:lnTo>
                      <a:pt x="1054" y="539"/>
                    </a:lnTo>
                    <a:lnTo>
                      <a:pt x="1096" y="511"/>
                    </a:lnTo>
                    <a:lnTo>
                      <a:pt x="1141" y="473"/>
                    </a:lnTo>
                    <a:lnTo>
                      <a:pt x="1183" y="439"/>
                    </a:lnTo>
                    <a:lnTo>
                      <a:pt x="1223" y="404"/>
                    </a:lnTo>
                    <a:lnTo>
                      <a:pt x="1255" y="366"/>
                    </a:lnTo>
                    <a:lnTo>
                      <a:pt x="1282" y="335"/>
                    </a:lnTo>
                    <a:lnTo>
                      <a:pt x="1303" y="300"/>
                    </a:lnTo>
                    <a:lnTo>
                      <a:pt x="1652" y="346"/>
                    </a:lnTo>
                    <a:lnTo>
                      <a:pt x="1597" y="322"/>
                    </a:lnTo>
                    <a:lnTo>
                      <a:pt x="1555" y="300"/>
                    </a:lnTo>
                    <a:lnTo>
                      <a:pt x="1504" y="278"/>
                    </a:lnTo>
                    <a:lnTo>
                      <a:pt x="1465" y="256"/>
                    </a:lnTo>
                    <a:lnTo>
                      <a:pt x="1432" y="235"/>
                    </a:lnTo>
                    <a:lnTo>
                      <a:pt x="1402" y="219"/>
                    </a:lnTo>
                    <a:lnTo>
                      <a:pt x="1373" y="196"/>
                    </a:lnTo>
                    <a:lnTo>
                      <a:pt x="1344" y="174"/>
                    </a:lnTo>
                    <a:lnTo>
                      <a:pt x="1313" y="150"/>
                    </a:lnTo>
                    <a:lnTo>
                      <a:pt x="1279" y="120"/>
                    </a:lnTo>
                    <a:lnTo>
                      <a:pt x="1243" y="91"/>
                    </a:lnTo>
                    <a:lnTo>
                      <a:pt x="1214" y="61"/>
                    </a:lnTo>
                    <a:lnTo>
                      <a:pt x="1181" y="28"/>
                    </a:lnTo>
                    <a:lnTo>
                      <a:pt x="1156" y="0"/>
                    </a:lnTo>
                    <a:lnTo>
                      <a:pt x="1129" y="10"/>
                    </a:lnTo>
                    <a:lnTo>
                      <a:pt x="1102" y="26"/>
                    </a:lnTo>
                    <a:lnTo>
                      <a:pt x="1073" y="39"/>
                    </a:lnTo>
                    <a:lnTo>
                      <a:pt x="1039" y="54"/>
                    </a:lnTo>
                    <a:lnTo>
                      <a:pt x="1004" y="69"/>
                    </a:lnTo>
                    <a:lnTo>
                      <a:pt x="972" y="80"/>
                    </a:lnTo>
                    <a:lnTo>
                      <a:pt x="941" y="89"/>
                    </a:lnTo>
                    <a:lnTo>
                      <a:pt x="905" y="100"/>
                    </a:lnTo>
                    <a:lnTo>
                      <a:pt x="869" y="109"/>
                    </a:lnTo>
                    <a:lnTo>
                      <a:pt x="830" y="120"/>
                    </a:lnTo>
                    <a:lnTo>
                      <a:pt x="795" y="129"/>
                    </a:lnTo>
                    <a:lnTo>
                      <a:pt x="761" y="138"/>
                    </a:lnTo>
                    <a:lnTo>
                      <a:pt x="724" y="145"/>
                    </a:lnTo>
                    <a:lnTo>
                      <a:pt x="689" y="153"/>
                    </a:lnTo>
                    <a:lnTo>
                      <a:pt x="656" y="160"/>
                    </a:lnTo>
                    <a:lnTo>
                      <a:pt x="616" y="169"/>
                    </a:lnTo>
                    <a:lnTo>
                      <a:pt x="565" y="175"/>
                    </a:lnTo>
                    <a:lnTo>
                      <a:pt x="925" y="241"/>
                    </a:lnTo>
                    <a:lnTo>
                      <a:pt x="900" y="291"/>
                    </a:lnTo>
                    <a:lnTo>
                      <a:pt x="873" y="328"/>
                    </a:lnTo>
                    <a:lnTo>
                      <a:pt x="821" y="397"/>
                    </a:lnTo>
                    <a:lnTo>
                      <a:pt x="791" y="430"/>
                    </a:lnTo>
                    <a:lnTo>
                      <a:pt x="761" y="461"/>
                    </a:lnTo>
                    <a:lnTo>
                      <a:pt x="707" y="514"/>
                    </a:lnTo>
                    <a:lnTo>
                      <a:pt x="674" y="545"/>
                    </a:lnTo>
                    <a:lnTo>
                      <a:pt x="634" y="583"/>
                    </a:lnTo>
                    <a:lnTo>
                      <a:pt x="598" y="611"/>
                    </a:lnTo>
                    <a:lnTo>
                      <a:pt x="568" y="636"/>
                    </a:lnTo>
                    <a:lnTo>
                      <a:pt x="538" y="660"/>
                    </a:lnTo>
                    <a:lnTo>
                      <a:pt x="502" y="686"/>
                    </a:lnTo>
                    <a:lnTo>
                      <a:pt x="463" y="711"/>
                    </a:lnTo>
                    <a:lnTo>
                      <a:pt x="424" y="730"/>
                    </a:lnTo>
                    <a:lnTo>
                      <a:pt x="386" y="752"/>
                    </a:lnTo>
                    <a:lnTo>
                      <a:pt x="337" y="770"/>
                    </a:lnTo>
                    <a:lnTo>
                      <a:pt x="292" y="785"/>
                    </a:lnTo>
                    <a:lnTo>
                      <a:pt x="242" y="798"/>
                    </a:lnTo>
                    <a:lnTo>
                      <a:pt x="194" y="811"/>
                    </a:lnTo>
                    <a:lnTo>
                      <a:pt x="143" y="823"/>
                    </a:lnTo>
                    <a:lnTo>
                      <a:pt x="86" y="834"/>
                    </a:lnTo>
                    <a:lnTo>
                      <a:pt x="0" y="851"/>
                    </a:lnTo>
                  </a:path>
                </a:pathLst>
              </a:custGeom>
              <a:solidFill>
                <a:srgbClr val="00F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7389813" y="895350"/>
            <a:ext cx="1752600" cy="1390650"/>
            <a:chOff x="4655" y="564"/>
            <a:chExt cx="1104" cy="876"/>
          </a:xfrm>
        </p:grpSpPr>
        <p:graphicFrame>
          <p:nvGraphicFramePr>
            <p:cNvPr id="36892" name="Object 28"/>
            <p:cNvGraphicFramePr>
              <a:graphicFrameLocks/>
            </p:cNvGraphicFramePr>
            <p:nvPr/>
          </p:nvGraphicFramePr>
          <p:xfrm>
            <a:off x="4655" y="564"/>
            <a:ext cx="1104" cy="876"/>
          </p:xfrm>
          <a:graphic>
            <a:graphicData uri="http://schemas.openxmlformats.org/presentationml/2006/ole">
              <p:oleObj spid="_x0000_s127061" name="剪辑" r:id="rId7" imgW="3659166" imgH="2923262" progId="">
                <p:embed/>
              </p:oleObj>
            </a:graphicData>
          </a:graphic>
        </p:graphicFrame>
        <p:sp>
          <p:nvSpPr>
            <p:cNvPr id="36893" name="Rectangle 29"/>
            <p:cNvSpPr>
              <a:spLocks noChangeArrowheads="1"/>
            </p:cNvSpPr>
            <p:nvPr/>
          </p:nvSpPr>
          <p:spPr bwMode="auto">
            <a:xfrm>
              <a:off x="4790" y="854"/>
              <a:ext cx="8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zh-CN" altLang="en-US" sz="2400" b="1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50" charset="-122"/>
                  <a:ea typeface="楷体_GB2312" pitchFamily="50" charset="-122"/>
                </a:rPr>
                <a:t>组合测试</a:t>
              </a:r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4760913" y="1628775"/>
            <a:ext cx="2625725" cy="1458913"/>
            <a:chOff x="2999" y="1026"/>
            <a:chExt cx="1654" cy="919"/>
          </a:xfrm>
        </p:grpSpPr>
        <p:sp>
          <p:nvSpPr>
            <p:cNvPr id="36896" name="Freeform 32"/>
            <p:cNvSpPr>
              <a:spLocks/>
            </p:cNvSpPr>
            <p:nvPr/>
          </p:nvSpPr>
          <p:spPr bwMode="auto">
            <a:xfrm>
              <a:off x="3000" y="1026"/>
              <a:ext cx="1653" cy="833"/>
            </a:xfrm>
            <a:custGeom>
              <a:avLst/>
              <a:gdLst/>
              <a:ahLst/>
              <a:cxnLst>
                <a:cxn ang="0">
                  <a:pos x="1558" y="0"/>
                </a:cxn>
                <a:cxn ang="0">
                  <a:pos x="1459" y="0"/>
                </a:cxn>
                <a:cxn ang="0">
                  <a:pos x="1357" y="5"/>
                </a:cxn>
                <a:cxn ang="0">
                  <a:pos x="1262" y="20"/>
                </a:cxn>
                <a:cxn ang="0">
                  <a:pos x="1151" y="44"/>
                </a:cxn>
                <a:cxn ang="0">
                  <a:pos x="1046" y="78"/>
                </a:cxn>
                <a:cxn ang="0">
                  <a:pos x="934" y="124"/>
                </a:cxn>
                <a:cxn ang="0">
                  <a:pos x="835" y="172"/>
                </a:cxn>
                <a:cxn ang="0">
                  <a:pos x="741" y="219"/>
                </a:cxn>
                <a:cxn ang="0">
                  <a:pos x="644" y="275"/>
                </a:cxn>
                <a:cxn ang="0">
                  <a:pos x="554" y="336"/>
                </a:cxn>
                <a:cxn ang="0">
                  <a:pos x="467" y="406"/>
                </a:cxn>
                <a:cxn ang="0">
                  <a:pos x="395" y="476"/>
                </a:cxn>
                <a:cxn ang="0">
                  <a:pos x="347" y="541"/>
                </a:cxn>
                <a:cxn ang="0">
                  <a:pos x="53" y="520"/>
                </a:cxn>
                <a:cxn ang="0">
                  <a:pos x="146" y="562"/>
                </a:cxn>
                <a:cxn ang="0">
                  <a:pos x="218" y="604"/>
                </a:cxn>
                <a:cxn ang="0">
                  <a:pos x="277" y="642"/>
                </a:cxn>
                <a:cxn ang="0">
                  <a:pos x="337" y="686"/>
                </a:cxn>
                <a:cxn ang="0">
                  <a:pos x="407" y="744"/>
                </a:cxn>
                <a:cxn ang="0">
                  <a:pos x="469" y="806"/>
                </a:cxn>
                <a:cxn ang="0">
                  <a:pos x="521" y="824"/>
                </a:cxn>
                <a:cxn ang="0">
                  <a:pos x="577" y="796"/>
                </a:cxn>
                <a:cxn ang="0">
                  <a:pos x="646" y="766"/>
                </a:cxn>
                <a:cxn ang="0">
                  <a:pos x="710" y="746"/>
                </a:cxn>
                <a:cxn ang="0">
                  <a:pos x="782" y="726"/>
                </a:cxn>
                <a:cxn ang="0">
                  <a:pos x="855" y="706"/>
                </a:cxn>
                <a:cxn ang="0">
                  <a:pos x="926" y="691"/>
                </a:cxn>
                <a:cxn ang="0">
                  <a:pos x="995" y="676"/>
                </a:cxn>
                <a:cxn ang="0">
                  <a:pos x="1087" y="661"/>
                </a:cxn>
                <a:cxn ang="0">
                  <a:pos x="750" y="550"/>
                </a:cxn>
                <a:cxn ang="0">
                  <a:pos x="829" y="446"/>
                </a:cxn>
                <a:cxn ang="0">
                  <a:pos x="889" y="384"/>
                </a:cxn>
                <a:cxn ang="0">
                  <a:pos x="977" y="303"/>
                </a:cxn>
                <a:cxn ang="0">
                  <a:pos x="1052" y="247"/>
                </a:cxn>
                <a:cxn ang="0">
                  <a:pos x="1109" y="206"/>
                </a:cxn>
                <a:cxn ang="0">
                  <a:pos x="1190" y="159"/>
                </a:cxn>
                <a:cxn ang="0">
                  <a:pos x="1256" y="126"/>
                </a:cxn>
                <a:cxn ang="0">
                  <a:pos x="1352" y="99"/>
                </a:cxn>
                <a:cxn ang="0">
                  <a:pos x="1453" y="75"/>
                </a:cxn>
                <a:cxn ang="0">
                  <a:pos x="1652" y="63"/>
                </a:cxn>
              </a:cxnLst>
              <a:rect l="0" t="0" r="r" b="b"/>
              <a:pathLst>
                <a:path w="1653" h="833">
                  <a:moveTo>
                    <a:pt x="1651" y="5"/>
                  </a:moveTo>
                  <a:lnTo>
                    <a:pt x="1558" y="0"/>
                  </a:lnTo>
                  <a:lnTo>
                    <a:pt x="1513" y="0"/>
                  </a:lnTo>
                  <a:lnTo>
                    <a:pt x="1459" y="0"/>
                  </a:lnTo>
                  <a:lnTo>
                    <a:pt x="1408" y="2"/>
                  </a:lnTo>
                  <a:lnTo>
                    <a:pt x="1357" y="5"/>
                  </a:lnTo>
                  <a:lnTo>
                    <a:pt x="1307" y="11"/>
                  </a:lnTo>
                  <a:lnTo>
                    <a:pt x="1262" y="20"/>
                  </a:lnTo>
                  <a:lnTo>
                    <a:pt x="1211" y="30"/>
                  </a:lnTo>
                  <a:lnTo>
                    <a:pt x="1151" y="44"/>
                  </a:lnTo>
                  <a:lnTo>
                    <a:pt x="1097" y="63"/>
                  </a:lnTo>
                  <a:lnTo>
                    <a:pt x="1046" y="78"/>
                  </a:lnTo>
                  <a:lnTo>
                    <a:pt x="989" y="100"/>
                  </a:lnTo>
                  <a:lnTo>
                    <a:pt x="934" y="124"/>
                  </a:lnTo>
                  <a:lnTo>
                    <a:pt x="880" y="148"/>
                  </a:lnTo>
                  <a:lnTo>
                    <a:pt x="835" y="172"/>
                  </a:lnTo>
                  <a:lnTo>
                    <a:pt x="784" y="196"/>
                  </a:lnTo>
                  <a:lnTo>
                    <a:pt x="741" y="219"/>
                  </a:lnTo>
                  <a:lnTo>
                    <a:pt x="692" y="246"/>
                  </a:lnTo>
                  <a:lnTo>
                    <a:pt x="644" y="275"/>
                  </a:lnTo>
                  <a:lnTo>
                    <a:pt x="596" y="309"/>
                  </a:lnTo>
                  <a:lnTo>
                    <a:pt x="554" y="336"/>
                  </a:lnTo>
                  <a:lnTo>
                    <a:pt x="509" y="373"/>
                  </a:lnTo>
                  <a:lnTo>
                    <a:pt x="467" y="406"/>
                  </a:lnTo>
                  <a:lnTo>
                    <a:pt x="428" y="439"/>
                  </a:lnTo>
                  <a:lnTo>
                    <a:pt x="395" y="476"/>
                  </a:lnTo>
                  <a:lnTo>
                    <a:pt x="368" y="507"/>
                  </a:lnTo>
                  <a:lnTo>
                    <a:pt x="347" y="541"/>
                  </a:lnTo>
                  <a:lnTo>
                    <a:pt x="0" y="495"/>
                  </a:lnTo>
                  <a:lnTo>
                    <a:pt x="53" y="520"/>
                  </a:lnTo>
                  <a:lnTo>
                    <a:pt x="95" y="541"/>
                  </a:lnTo>
                  <a:lnTo>
                    <a:pt x="146" y="562"/>
                  </a:lnTo>
                  <a:lnTo>
                    <a:pt x="184" y="584"/>
                  </a:lnTo>
                  <a:lnTo>
                    <a:pt x="218" y="604"/>
                  </a:lnTo>
                  <a:lnTo>
                    <a:pt x="248" y="620"/>
                  </a:lnTo>
                  <a:lnTo>
                    <a:pt x="277" y="642"/>
                  </a:lnTo>
                  <a:lnTo>
                    <a:pt x="306" y="662"/>
                  </a:lnTo>
                  <a:lnTo>
                    <a:pt x="337" y="686"/>
                  </a:lnTo>
                  <a:lnTo>
                    <a:pt x="371" y="715"/>
                  </a:lnTo>
                  <a:lnTo>
                    <a:pt x="407" y="744"/>
                  </a:lnTo>
                  <a:lnTo>
                    <a:pt x="437" y="774"/>
                  </a:lnTo>
                  <a:lnTo>
                    <a:pt x="469" y="806"/>
                  </a:lnTo>
                  <a:lnTo>
                    <a:pt x="494" y="832"/>
                  </a:lnTo>
                  <a:lnTo>
                    <a:pt x="521" y="824"/>
                  </a:lnTo>
                  <a:lnTo>
                    <a:pt x="548" y="808"/>
                  </a:lnTo>
                  <a:lnTo>
                    <a:pt x="577" y="796"/>
                  </a:lnTo>
                  <a:lnTo>
                    <a:pt x="611" y="781"/>
                  </a:lnTo>
                  <a:lnTo>
                    <a:pt x="646" y="766"/>
                  </a:lnTo>
                  <a:lnTo>
                    <a:pt x="678" y="756"/>
                  </a:lnTo>
                  <a:lnTo>
                    <a:pt x="710" y="746"/>
                  </a:lnTo>
                  <a:lnTo>
                    <a:pt x="745" y="734"/>
                  </a:lnTo>
                  <a:lnTo>
                    <a:pt x="782" y="726"/>
                  </a:lnTo>
                  <a:lnTo>
                    <a:pt x="820" y="715"/>
                  </a:lnTo>
                  <a:lnTo>
                    <a:pt x="855" y="706"/>
                  </a:lnTo>
                  <a:lnTo>
                    <a:pt x="889" y="697"/>
                  </a:lnTo>
                  <a:lnTo>
                    <a:pt x="926" y="691"/>
                  </a:lnTo>
                  <a:lnTo>
                    <a:pt x="961" y="683"/>
                  </a:lnTo>
                  <a:lnTo>
                    <a:pt x="995" y="676"/>
                  </a:lnTo>
                  <a:lnTo>
                    <a:pt x="1034" y="667"/>
                  </a:lnTo>
                  <a:lnTo>
                    <a:pt x="1087" y="661"/>
                  </a:lnTo>
                  <a:lnTo>
                    <a:pt x="726" y="598"/>
                  </a:lnTo>
                  <a:lnTo>
                    <a:pt x="750" y="550"/>
                  </a:lnTo>
                  <a:lnTo>
                    <a:pt x="778" y="514"/>
                  </a:lnTo>
                  <a:lnTo>
                    <a:pt x="829" y="446"/>
                  </a:lnTo>
                  <a:lnTo>
                    <a:pt x="859" y="415"/>
                  </a:lnTo>
                  <a:lnTo>
                    <a:pt x="889" y="384"/>
                  </a:lnTo>
                  <a:lnTo>
                    <a:pt x="943" y="333"/>
                  </a:lnTo>
                  <a:lnTo>
                    <a:pt x="977" y="303"/>
                  </a:lnTo>
                  <a:lnTo>
                    <a:pt x="1016" y="272"/>
                  </a:lnTo>
                  <a:lnTo>
                    <a:pt x="1052" y="247"/>
                  </a:lnTo>
                  <a:lnTo>
                    <a:pt x="1082" y="229"/>
                  </a:lnTo>
                  <a:lnTo>
                    <a:pt x="1109" y="206"/>
                  </a:lnTo>
                  <a:lnTo>
                    <a:pt x="1148" y="185"/>
                  </a:lnTo>
                  <a:lnTo>
                    <a:pt x="1190" y="159"/>
                  </a:lnTo>
                  <a:lnTo>
                    <a:pt x="1223" y="141"/>
                  </a:lnTo>
                  <a:lnTo>
                    <a:pt x="1256" y="126"/>
                  </a:lnTo>
                  <a:lnTo>
                    <a:pt x="1313" y="111"/>
                  </a:lnTo>
                  <a:lnTo>
                    <a:pt x="1352" y="99"/>
                  </a:lnTo>
                  <a:lnTo>
                    <a:pt x="1408" y="87"/>
                  </a:lnTo>
                  <a:lnTo>
                    <a:pt x="1453" y="75"/>
                  </a:lnTo>
                  <a:lnTo>
                    <a:pt x="1507" y="69"/>
                  </a:lnTo>
                  <a:lnTo>
                    <a:pt x="1652" y="63"/>
                  </a:lnTo>
                  <a:lnTo>
                    <a:pt x="1651" y="5"/>
                  </a:lnTo>
                </a:path>
              </a:pathLst>
            </a:custGeom>
            <a:solidFill>
              <a:srgbClr val="008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7" name="Freeform 33"/>
            <p:cNvSpPr>
              <a:spLocks/>
            </p:cNvSpPr>
            <p:nvPr/>
          </p:nvSpPr>
          <p:spPr bwMode="auto">
            <a:xfrm>
              <a:off x="3728" y="1630"/>
              <a:ext cx="358" cy="139"/>
            </a:xfrm>
            <a:custGeom>
              <a:avLst/>
              <a:gdLst/>
              <a:ahLst/>
              <a:cxnLst>
                <a:cxn ang="0">
                  <a:pos x="357" y="57"/>
                </a:cxn>
                <a:cxn ang="0">
                  <a:pos x="357" y="138"/>
                </a:cxn>
                <a:cxn ang="0">
                  <a:pos x="0" y="75"/>
                </a:cxn>
                <a:cxn ang="0">
                  <a:pos x="6" y="38"/>
                </a:cxn>
                <a:cxn ang="0">
                  <a:pos x="30" y="0"/>
                </a:cxn>
                <a:cxn ang="0">
                  <a:pos x="357" y="57"/>
                </a:cxn>
              </a:cxnLst>
              <a:rect l="0" t="0" r="r" b="b"/>
              <a:pathLst>
                <a:path w="358" h="139">
                  <a:moveTo>
                    <a:pt x="357" y="57"/>
                  </a:moveTo>
                  <a:lnTo>
                    <a:pt x="357" y="138"/>
                  </a:lnTo>
                  <a:lnTo>
                    <a:pt x="0" y="75"/>
                  </a:lnTo>
                  <a:lnTo>
                    <a:pt x="6" y="38"/>
                  </a:lnTo>
                  <a:lnTo>
                    <a:pt x="30" y="0"/>
                  </a:lnTo>
                  <a:lnTo>
                    <a:pt x="357" y="57"/>
                  </a:lnTo>
                </a:path>
              </a:pathLst>
            </a:custGeom>
            <a:solidFill>
              <a:srgbClr val="008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8" name="Freeform 34"/>
            <p:cNvSpPr>
              <a:spLocks/>
            </p:cNvSpPr>
            <p:nvPr/>
          </p:nvSpPr>
          <p:spPr bwMode="auto">
            <a:xfrm>
              <a:off x="3000" y="1523"/>
              <a:ext cx="345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6"/>
                </a:cxn>
                <a:cxn ang="0">
                  <a:pos x="344" y="134"/>
                </a:cxn>
                <a:cxn ang="0">
                  <a:pos x="344" y="39"/>
                </a:cxn>
                <a:cxn ang="0">
                  <a:pos x="0" y="0"/>
                </a:cxn>
              </a:cxnLst>
              <a:rect l="0" t="0" r="r" b="b"/>
              <a:pathLst>
                <a:path w="345" h="135">
                  <a:moveTo>
                    <a:pt x="0" y="0"/>
                  </a:moveTo>
                  <a:lnTo>
                    <a:pt x="1" y="76"/>
                  </a:lnTo>
                  <a:lnTo>
                    <a:pt x="344" y="134"/>
                  </a:lnTo>
                  <a:lnTo>
                    <a:pt x="344" y="39"/>
                  </a:lnTo>
                  <a:lnTo>
                    <a:pt x="0" y="0"/>
                  </a:lnTo>
                </a:path>
              </a:pathLst>
            </a:custGeom>
            <a:solidFill>
              <a:srgbClr val="008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9" name="Freeform 35"/>
            <p:cNvSpPr>
              <a:spLocks/>
            </p:cNvSpPr>
            <p:nvPr/>
          </p:nvSpPr>
          <p:spPr bwMode="auto">
            <a:xfrm>
              <a:off x="2999" y="1087"/>
              <a:ext cx="1653" cy="858"/>
            </a:xfrm>
            <a:custGeom>
              <a:avLst/>
              <a:gdLst/>
              <a:ahLst/>
              <a:cxnLst>
                <a:cxn ang="0">
                  <a:pos x="1560" y="0"/>
                </a:cxn>
                <a:cxn ang="0">
                  <a:pos x="1461" y="0"/>
                </a:cxn>
                <a:cxn ang="0">
                  <a:pos x="1359" y="6"/>
                </a:cxn>
                <a:cxn ang="0">
                  <a:pos x="1264" y="21"/>
                </a:cxn>
                <a:cxn ang="0">
                  <a:pos x="1153" y="46"/>
                </a:cxn>
                <a:cxn ang="0">
                  <a:pos x="1048" y="81"/>
                </a:cxn>
                <a:cxn ang="0">
                  <a:pos x="936" y="127"/>
                </a:cxn>
                <a:cxn ang="0">
                  <a:pos x="837" y="177"/>
                </a:cxn>
                <a:cxn ang="0">
                  <a:pos x="743" y="227"/>
                </a:cxn>
                <a:cxn ang="0">
                  <a:pos x="646" y="283"/>
                </a:cxn>
                <a:cxn ang="0">
                  <a:pos x="556" y="346"/>
                </a:cxn>
                <a:cxn ang="0">
                  <a:pos x="469" y="418"/>
                </a:cxn>
                <a:cxn ang="0">
                  <a:pos x="397" y="491"/>
                </a:cxn>
                <a:cxn ang="0">
                  <a:pos x="349" y="557"/>
                </a:cxn>
                <a:cxn ang="0">
                  <a:pos x="55" y="535"/>
                </a:cxn>
                <a:cxn ang="0">
                  <a:pos x="148" y="579"/>
                </a:cxn>
                <a:cxn ang="0">
                  <a:pos x="220" y="622"/>
                </a:cxn>
                <a:cxn ang="0">
                  <a:pos x="279" y="661"/>
                </a:cxn>
                <a:cxn ang="0">
                  <a:pos x="339" y="707"/>
                </a:cxn>
                <a:cxn ang="0">
                  <a:pos x="409" y="767"/>
                </a:cxn>
                <a:cxn ang="0">
                  <a:pos x="471" y="829"/>
                </a:cxn>
                <a:cxn ang="0">
                  <a:pos x="523" y="847"/>
                </a:cxn>
                <a:cxn ang="0">
                  <a:pos x="579" y="818"/>
                </a:cxn>
                <a:cxn ang="0">
                  <a:pos x="648" y="788"/>
                </a:cxn>
                <a:cxn ang="0">
                  <a:pos x="712" y="769"/>
                </a:cxn>
                <a:cxn ang="0">
                  <a:pos x="784" y="748"/>
                </a:cxn>
                <a:cxn ang="0">
                  <a:pos x="857" y="728"/>
                </a:cxn>
                <a:cxn ang="0">
                  <a:pos x="928" y="712"/>
                </a:cxn>
                <a:cxn ang="0">
                  <a:pos x="997" y="697"/>
                </a:cxn>
                <a:cxn ang="0">
                  <a:pos x="1087" y="681"/>
                </a:cxn>
                <a:cxn ang="0">
                  <a:pos x="752" y="566"/>
                </a:cxn>
                <a:cxn ang="0">
                  <a:pos x="831" y="460"/>
                </a:cxn>
                <a:cxn ang="0">
                  <a:pos x="891" y="396"/>
                </a:cxn>
                <a:cxn ang="0">
                  <a:pos x="979" y="312"/>
                </a:cxn>
                <a:cxn ang="0">
                  <a:pos x="1054" y="246"/>
                </a:cxn>
                <a:cxn ang="0">
                  <a:pos x="1114" y="197"/>
                </a:cxn>
                <a:cxn ang="0">
                  <a:pos x="1189" y="146"/>
                </a:cxn>
                <a:cxn ang="0">
                  <a:pos x="1267" y="105"/>
                </a:cxn>
                <a:cxn ang="0">
                  <a:pos x="1359" y="72"/>
                </a:cxn>
                <a:cxn ang="0">
                  <a:pos x="1458" y="46"/>
                </a:cxn>
                <a:cxn ang="0">
                  <a:pos x="1565" y="23"/>
                </a:cxn>
              </a:cxnLst>
              <a:rect l="0" t="0" r="r" b="b"/>
              <a:pathLst>
                <a:path w="1653" h="858">
                  <a:moveTo>
                    <a:pt x="1652" y="6"/>
                  </a:moveTo>
                  <a:lnTo>
                    <a:pt x="1560" y="0"/>
                  </a:lnTo>
                  <a:lnTo>
                    <a:pt x="1515" y="0"/>
                  </a:lnTo>
                  <a:lnTo>
                    <a:pt x="1461" y="0"/>
                  </a:lnTo>
                  <a:lnTo>
                    <a:pt x="1410" y="3"/>
                  </a:lnTo>
                  <a:lnTo>
                    <a:pt x="1359" y="6"/>
                  </a:lnTo>
                  <a:lnTo>
                    <a:pt x="1309" y="12"/>
                  </a:lnTo>
                  <a:lnTo>
                    <a:pt x="1264" y="21"/>
                  </a:lnTo>
                  <a:lnTo>
                    <a:pt x="1213" y="31"/>
                  </a:lnTo>
                  <a:lnTo>
                    <a:pt x="1153" y="46"/>
                  </a:lnTo>
                  <a:lnTo>
                    <a:pt x="1099" y="65"/>
                  </a:lnTo>
                  <a:lnTo>
                    <a:pt x="1048" y="81"/>
                  </a:lnTo>
                  <a:lnTo>
                    <a:pt x="991" y="103"/>
                  </a:lnTo>
                  <a:lnTo>
                    <a:pt x="936" y="127"/>
                  </a:lnTo>
                  <a:lnTo>
                    <a:pt x="882" y="152"/>
                  </a:lnTo>
                  <a:lnTo>
                    <a:pt x="837" y="177"/>
                  </a:lnTo>
                  <a:lnTo>
                    <a:pt x="786" y="203"/>
                  </a:lnTo>
                  <a:lnTo>
                    <a:pt x="743" y="227"/>
                  </a:lnTo>
                  <a:lnTo>
                    <a:pt x="694" y="255"/>
                  </a:lnTo>
                  <a:lnTo>
                    <a:pt x="646" y="283"/>
                  </a:lnTo>
                  <a:lnTo>
                    <a:pt x="598" y="318"/>
                  </a:lnTo>
                  <a:lnTo>
                    <a:pt x="556" y="346"/>
                  </a:lnTo>
                  <a:lnTo>
                    <a:pt x="511" y="384"/>
                  </a:lnTo>
                  <a:lnTo>
                    <a:pt x="469" y="418"/>
                  </a:lnTo>
                  <a:lnTo>
                    <a:pt x="430" y="453"/>
                  </a:lnTo>
                  <a:lnTo>
                    <a:pt x="397" y="491"/>
                  </a:lnTo>
                  <a:lnTo>
                    <a:pt x="370" y="522"/>
                  </a:lnTo>
                  <a:lnTo>
                    <a:pt x="349" y="557"/>
                  </a:lnTo>
                  <a:lnTo>
                    <a:pt x="0" y="511"/>
                  </a:lnTo>
                  <a:lnTo>
                    <a:pt x="55" y="535"/>
                  </a:lnTo>
                  <a:lnTo>
                    <a:pt x="97" y="557"/>
                  </a:lnTo>
                  <a:lnTo>
                    <a:pt x="148" y="579"/>
                  </a:lnTo>
                  <a:lnTo>
                    <a:pt x="186" y="601"/>
                  </a:lnTo>
                  <a:lnTo>
                    <a:pt x="220" y="622"/>
                  </a:lnTo>
                  <a:lnTo>
                    <a:pt x="250" y="638"/>
                  </a:lnTo>
                  <a:lnTo>
                    <a:pt x="279" y="661"/>
                  </a:lnTo>
                  <a:lnTo>
                    <a:pt x="308" y="682"/>
                  </a:lnTo>
                  <a:lnTo>
                    <a:pt x="339" y="707"/>
                  </a:lnTo>
                  <a:lnTo>
                    <a:pt x="373" y="737"/>
                  </a:lnTo>
                  <a:lnTo>
                    <a:pt x="409" y="767"/>
                  </a:lnTo>
                  <a:lnTo>
                    <a:pt x="439" y="796"/>
                  </a:lnTo>
                  <a:lnTo>
                    <a:pt x="471" y="829"/>
                  </a:lnTo>
                  <a:lnTo>
                    <a:pt x="496" y="857"/>
                  </a:lnTo>
                  <a:lnTo>
                    <a:pt x="523" y="847"/>
                  </a:lnTo>
                  <a:lnTo>
                    <a:pt x="550" y="831"/>
                  </a:lnTo>
                  <a:lnTo>
                    <a:pt x="579" y="818"/>
                  </a:lnTo>
                  <a:lnTo>
                    <a:pt x="613" y="803"/>
                  </a:lnTo>
                  <a:lnTo>
                    <a:pt x="648" y="788"/>
                  </a:lnTo>
                  <a:lnTo>
                    <a:pt x="680" y="777"/>
                  </a:lnTo>
                  <a:lnTo>
                    <a:pt x="712" y="769"/>
                  </a:lnTo>
                  <a:lnTo>
                    <a:pt x="747" y="757"/>
                  </a:lnTo>
                  <a:lnTo>
                    <a:pt x="784" y="748"/>
                  </a:lnTo>
                  <a:lnTo>
                    <a:pt x="822" y="737"/>
                  </a:lnTo>
                  <a:lnTo>
                    <a:pt x="857" y="728"/>
                  </a:lnTo>
                  <a:lnTo>
                    <a:pt x="891" y="719"/>
                  </a:lnTo>
                  <a:lnTo>
                    <a:pt x="928" y="712"/>
                  </a:lnTo>
                  <a:lnTo>
                    <a:pt x="963" y="704"/>
                  </a:lnTo>
                  <a:lnTo>
                    <a:pt x="997" y="697"/>
                  </a:lnTo>
                  <a:lnTo>
                    <a:pt x="1036" y="687"/>
                  </a:lnTo>
                  <a:lnTo>
                    <a:pt x="1087" y="681"/>
                  </a:lnTo>
                  <a:lnTo>
                    <a:pt x="728" y="616"/>
                  </a:lnTo>
                  <a:lnTo>
                    <a:pt x="752" y="566"/>
                  </a:lnTo>
                  <a:lnTo>
                    <a:pt x="780" y="529"/>
                  </a:lnTo>
                  <a:lnTo>
                    <a:pt x="831" y="460"/>
                  </a:lnTo>
                  <a:lnTo>
                    <a:pt x="861" y="427"/>
                  </a:lnTo>
                  <a:lnTo>
                    <a:pt x="891" y="396"/>
                  </a:lnTo>
                  <a:lnTo>
                    <a:pt x="945" y="343"/>
                  </a:lnTo>
                  <a:lnTo>
                    <a:pt x="979" y="312"/>
                  </a:lnTo>
                  <a:lnTo>
                    <a:pt x="1018" y="274"/>
                  </a:lnTo>
                  <a:lnTo>
                    <a:pt x="1054" y="246"/>
                  </a:lnTo>
                  <a:lnTo>
                    <a:pt x="1084" y="221"/>
                  </a:lnTo>
                  <a:lnTo>
                    <a:pt x="1114" y="197"/>
                  </a:lnTo>
                  <a:lnTo>
                    <a:pt x="1150" y="171"/>
                  </a:lnTo>
                  <a:lnTo>
                    <a:pt x="1189" y="146"/>
                  </a:lnTo>
                  <a:lnTo>
                    <a:pt x="1228" y="127"/>
                  </a:lnTo>
                  <a:lnTo>
                    <a:pt x="1267" y="105"/>
                  </a:lnTo>
                  <a:lnTo>
                    <a:pt x="1315" y="87"/>
                  </a:lnTo>
                  <a:lnTo>
                    <a:pt x="1359" y="72"/>
                  </a:lnTo>
                  <a:lnTo>
                    <a:pt x="1410" y="59"/>
                  </a:lnTo>
                  <a:lnTo>
                    <a:pt x="1458" y="46"/>
                  </a:lnTo>
                  <a:lnTo>
                    <a:pt x="1509" y="34"/>
                  </a:lnTo>
                  <a:lnTo>
                    <a:pt x="1565" y="23"/>
                  </a:lnTo>
                  <a:lnTo>
                    <a:pt x="1652" y="6"/>
                  </a:lnTo>
                </a:path>
              </a:pathLst>
            </a:custGeom>
            <a:solidFill>
              <a:srgbClr val="00F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6901" name="Object 37"/>
          <p:cNvGraphicFramePr>
            <a:graphicFrameLocks/>
          </p:cNvGraphicFramePr>
          <p:nvPr/>
        </p:nvGraphicFramePr>
        <p:xfrm>
          <a:off x="3119438" y="2568575"/>
          <a:ext cx="2824162" cy="1552575"/>
        </p:xfrm>
        <a:graphic>
          <a:graphicData uri="http://schemas.openxmlformats.org/presentationml/2006/ole">
            <p:oleObj spid="_x0000_s127062" name="剪辑" r:id="rId8" imgW="3657600" imgH="2015464" progId="">
              <p:embed/>
            </p:oleObj>
          </a:graphicData>
        </a:graphic>
      </p:graphicFrame>
      <p:sp>
        <p:nvSpPr>
          <p:cNvPr id="36902" name="Rectangle 38"/>
          <p:cNvSpPr>
            <a:spLocks noChangeArrowheads="1"/>
          </p:cNvSpPr>
          <p:nvPr/>
        </p:nvSpPr>
        <p:spPr bwMode="auto">
          <a:xfrm>
            <a:off x="1250950" y="2765425"/>
            <a:ext cx="6340475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50" charset="-122"/>
                <a:ea typeface="楷体_GB2312" pitchFamily="50" charset="-122"/>
              </a:rPr>
              <a:t>集成测试</a:t>
            </a:r>
          </a:p>
        </p:txBody>
      </p:sp>
      <p:sp>
        <p:nvSpPr>
          <p:cNvPr id="36903" name="Rectangle 39" descr="White Marble"/>
          <p:cNvSpPr>
            <a:spLocks noChangeArrowheads="1"/>
          </p:cNvSpPr>
          <p:nvPr/>
        </p:nvSpPr>
        <p:spPr bwMode="auto">
          <a:xfrm>
            <a:off x="482600" y="5673725"/>
            <a:ext cx="7950200" cy="630238"/>
          </a:xfrm>
          <a:prstGeom prst="rect">
            <a:avLst/>
          </a:prstGeom>
          <a:blipFill dpi="0" rotWithShape="0">
            <a:blip r:embed="rId9" cstate="print"/>
            <a:srcRect/>
            <a:tile tx="0" ty="0" sx="100000" sy="100000" flip="none" algn="tl"/>
          </a:blipFill>
          <a:ln w="508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/>
            <a:r>
              <a:rPr lang="zh-CN" altLang="en-US" b="1">
                <a:latin typeface="楷体_GB2312" pitchFamily="50" charset="-122"/>
                <a:ea typeface="楷体_GB2312" pitchFamily="50" charset="-122"/>
              </a:rPr>
              <a:t>缺  陷  跟  踪</a:t>
            </a:r>
          </a:p>
        </p:txBody>
      </p:sp>
      <p:sp>
        <p:nvSpPr>
          <p:cNvPr id="39" name="标题 38"/>
          <p:cNvSpPr>
            <a:spLocks noGrp="1"/>
          </p:cNvSpPr>
          <p:nvPr>
            <p:ph type="title"/>
          </p:nvPr>
        </p:nvSpPr>
        <p:spPr>
          <a:xfrm>
            <a:off x="803275" y="228971"/>
            <a:ext cx="8340725" cy="1047750"/>
          </a:xfrm>
        </p:spPr>
        <p:txBody>
          <a:bodyPr/>
          <a:lstStyle/>
          <a:p>
            <a:r>
              <a:rPr lang="zh-CN" altLang="en-US" sz="3600" dirty="0" smtClean="0"/>
              <a:t>集成测试</a:t>
            </a:r>
            <a:endParaRPr lang="zh-CN" altLang="en-US" sz="3600" dirty="0"/>
          </a:p>
        </p:txBody>
      </p:sp>
      <p:sp>
        <p:nvSpPr>
          <p:cNvPr id="40" name="圆角矩形 39"/>
          <p:cNvSpPr/>
          <p:nvPr/>
        </p:nvSpPr>
        <p:spPr>
          <a:xfrm>
            <a:off x="3705101" y="451261"/>
            <a:ext cx="1650670" cy="1757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集成测试</a:t>
            </a:r>
            <a:r>
              <a:rPr lang="zh-CN" altLang="zh-CN" b="1" dirty="0" smtClean="0">
                <a:solidFill>
                  <a:srgbClr val="FF0000"/>
                </a:solidFill>
              </a:rPr>
              <a:t>检查所有软件模块之间的协调工作</a:t>
            </a:r>
            <a:r>
              <a:rPr lang="zh-CN" altLang="en-US" b="1" dirty="0" smtClean="0">
                <a:solidFill>
                  <a:srgbClr val="FF0000"/>
                </a:solidFill>
              </a:rPr>
              <a:t>。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02" grpId="0" autoUpdateAnimBg="0"/>
      <p:bldP spid="36903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Line 3"/>
          <p:cNvSpPr>
            <a:spLocks noChangeShapeType="1"/>
          </p:cNvSpPr>
          <p:nvPr/>
        </p:nvSpPr>
        <p:spPr bwMode="auto">
          <a:xfrm>
            <a:off x="2532063" y="4889500"/>
            <a:ext cx="0" cy="19685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2" name="Line 4"/>
          <p:cNvSpPr>
            <a:spLocks noChangeShapeType="1"/>
          </p:cNvSpPr>
          <p:nvPr/>
        </p:nvSpPr>
        <p:spPr bwMode="auto">
          <a:xfrm>
            <a:off x="1792288" y="4889500"/>
            <a:ext cx="0" cy="219075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1071563" y="4889500"/>
            <a:ext cx="0" cy="219075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449263" y="4927600"/>
            <a:ext cx="0" cy="150813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25500" y="4481513"/>
            <a:ext cx="500063" cy="498475"/>
            <a:chOff x="520" y="2823"/>
            <a:chExt cx="315" cy="314"/>
          </a:xfrm>
        </p:grpSpPr>
        <p:sp>
          <p:nvSpPr>
            <p:cNvPr id="37895" name="Rectangle 7"/>
            <p:cNvSpPr>
              <a:spLocks noChangeArrowheads="1"/>
            </p:cNvSpPr>
            <p:nvPr/>
          </p:nvSpPr>
          <p:spPr bwMode="auto">
            <a:xfrm>
              <a:off x="576" y="2823"/>
              <a:ext cx="201" cy="18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6" name="Rectangle 8"/>
            <p:cNvSpPr>
              <a:spLocks noChangeArrowheads="1"/>
            </p:cNvSpPr>
            <p:nvPr/>
          </p:nvSpPr>
          <p:spPr bwMode="auto">
            <a:xfrm>
              <a:off x="588" y="2838"/>
              <a:ext cx="178" cy="161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7" name="Rectangle 9"/>
            <p:cNvSpPr>
              <a:spLocks noChangeArrowheads="1"/>
            </p:cNvSpPr>
            <p:nvPr/>
          </p:nvSpPr>
          <p:spPr bwMode="auto">
            <a:xfrm>
              <a:off x="544" y="3023"/>
              <a:ext cx="266" cy="64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8" name="Rectangle 10"/>
            <p:cNvSpPr>
              <a:spLocks noChangeArrowheads="1"/>
            </p:cNvSpPr>
            <p:nvPr/>
          </p:nvSpPr>
          <p:spPr bwMode="auto">
            <a:xfrm>
              <a:off x="568" y="3054"/>
              <a:ext cx="66" cy="11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9" name="Rectangle 11"/>
            <p:cNvSpPr>
              <a:spLocks noChangeArrowheads="1"/>
            </p:cNvSpPr>
            <p:nvPr/>
          </p:nvSpPr>
          <p:spPr bwMode="auto">
            <a:xfrm>
              <a:off x="601" y="3048"/>
              <a:ext cx="8" cy="11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0" name="Freeform 12"/>
            <p:cNvSpPr>
              <a:spLocks/>
            </p:cNvSpPr>
            <p:nvPr/>
          </p:nvSpPr>
          <p:spPr bwMode="auto">
            <a:xfrm>
              <a:off x="520" y="3099"/>
              <a:ext cx="315" cy="38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314" y="37"/>
                </a:cxn>
                <a:cxn ang="0">
                  <a:pos x="0" y="37"/>
                </a:cxn>
                <a:cxn ang="0">
                  <a:pos x="33" y="0"/>
                </a:cxn>
                <a:cxn ang="0">
                  <a:pos x="281" y="0"/>
                </a:cxn>
              </a:cxnLst>
              <a:rect l="0" t="0" r="r" b="b"/>
              <a:pathLst>
                <a:path w="315" h="38">
                  <a:moveTo>
                    <a:pt x="281" y="0"/>
                  </a:moveTo>
                  <a:lnTo>
                    <a:pt x="314" y="37"/>
                  </a:lnTo>
                  <a:lnTo>
                    <a:pt x="0" y="37"/>
                  </a:lnTo>
                  <a:lnTo>
                    <a:pt x="33" y="0"/>
                  </a:lnTo>
                  <a:lnTo>
                    <a:pt x="281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2254250" y="4481513"/>
            <a:ext cx="501650" cy="498475"/>
            <a:chOff x="1420" y="2823"/>
            <a:chExt cx="316" cy="314"/>
          </a:xfrm>
        </p:grpSpPr>
        <p:sp>
          <p:nvSpPr>
            <p:cNvPr id="37902" name="Rectangle 14"/>
            <p:cNvSpPr>
              <a:spLocks noChangeArrowheads="1"/>
            </p:cNvSpPr>
            <p:nvPr/>
          </p:nvSpPr>
          <p:spPr bwMode="auto">
            <a:xfrm>
              <a:off x="1476" y="2823"/>
              <a:ext cx="201" cy="18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3" name="Rectangle 15"/>
            <p:cNvSpPr>
              <a:spLocks noChangeArrowheads="1"/>
            </p:cNvSpPr>
            <p:nvPr/>
          </p:nvSpPr>
          <p:spPr bwMode="auto">
            <a:xfrm>
              <a:off x="1488" y="2838"/>
              <a:ext cx="177" cy="161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4" name="Rectangle 16"/>
            <p:cNvSpPr>
              <a:spLocks noChangeArrowheads="1"/>
            </p:cNvSpPr>
            <p:nvPr/>
          </p:nvSpPr>
          <p:spPr bwMode="auto">
            <a:xfrm>
              <a:off x="1444" y="3023"/>
              <a:ext cx="266" cy="64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5" name="Rectangle 17"/>
            <p:cNvSpPr>
              <a:spLocks noChangeArrowheads="1"/>
            </p:cNvSpPr>
            <p:nvPr/>
          </p:nvSpPr>
          <p:spPr bwMode="auto">
            <a:xfrm>
              <a:off x="1468" y="3054"/>
              <a:ext cx="65" cy="11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6" name="Rectangle 18"/>
            <p:cNvSpPr>
              <a:spLocks noChangeArrowheads="1"/>
            </p:cNvSpPr>
            <p:nvPr/>
          </p:nvSpPr>
          <p:spPr bwMode="auto">
            <a:xfrm>
              <a:off x="1501" y="3048"/>
              <a:ext cx="8" cy="11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7" name="Freeform 19"/>
            <p:cNvSpPr>
              <a:spLocks/>
            </p:cNvSpPr>
            <p:nvPr/>
          </p:nvSpPr>
          <p:spPr bwMode="auto">
            <a:xfrm>
              <a:off x="1420" y="3099"/>
              <a:ext cx="316" cy="38"/>
            </a:xfrm>
            <a:custGeom>
              <a:avLst/>
              <a:gdLst/>
              <a:ahLst/>
              <a:cxnLst>
                <a:cxn ang="0">
                  <a:pos x="282" y="0"/>
                </a:cxn>
                <a:cxn ang="0">
                  <a:pos x="315" y="37"/>
                </a:cxn>
                <a:cxn ang="0">
                  <a:pos x="0" y="37"/>
                </a:cxn>
                <a:cxn ang="0">
                  <a:pos x="33" y="0"/>
                </a:cxn>
                <a:cxn ang="0">
                  <a:pos x="282" y="0"/>
                </a:cxn>
              </a:cxnLst>
              <a:rect l="0" t="0" r="r" b="b"/>
              <a:pathLst>
                <a:path w="316" h="38">
                  <a:moveTo>
                    <a:pt x="282" y="0"/>
                  </a:moveTo>
                  <a:lnTo>
                    <a:pt x="315" y="37"/>
                  </a:lnTo>
                  <a:lnTo>
                    <a:pt x="0" y="37"/>
                  </a:lnTo>
                  <a:lnTo>
                    <a:pt x="33" y="0"/>
                  </a:lnTo>
                  <a:lnTo>
                    <a:pt x="282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236538" y="4144963"/>
            <a:ext cx="444500" cy="906462"/>
            <a:chOff x="149" y="2611"/>
            <a:chExt cx="280" cy="571"/>
          </a:xfrm>
        </p:grpSpPr>
        <p:sp>
          <p:nvSpPr>
            <p:cNvPr id="37909" name="Rectangle 21"/>
            <p:cNvSpPr>
              <a:spLocks noChangeArrowheads="1"/>
            </p:cNvSpPr>
            <p:nvPr/>
          </p:nvSpPr>
          <p:spPr bwMode="auto">
            <a:xfrm>
              <a:off x="171" y="2611"/>
              <a:ext cx="236" cy="541"/>
            </a:xfrm>
            <a:prstGeom prst="rect">
              <a:avLst/>
            </a:prstGeom>
            <a:solidFill>
              <a:srgbClr val="FF3300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0" name="Rectangle 22"/>
            <p:cNvSpPr>
              <a:spLocks noChangeArrowheads="1"/>
            </p:cNvSpPr>
            <p:nvPr/>
          </p:nvSpPr>
          <p:spPr bwMode="auto">
            <a:xfrm>
              <a:off x="182" y="2627"/>
              <a:ext cx="214" cy="512"/>
            </a:xfrm>
            <a:prstGeom prst="rect">
              <a:avLst/>
            </a:prstGeom>
            <a:solidFill>
              <a:srgbClr val="FF3300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1" name="Rectangle 23"/>
            <p:cNvSpPr>
              <a:spLocks noChangeArrowheads="1"/>
            </p:cNvSpPr>
            <p:nvPr/>
          </p:nvSpPr>
          <p:spPr bwMode="auto">
            <a:xfrm>
              <a:off x="206" y="2659"/>
              <a:ext cx="166" cy="67"/>
            </a:xfrm>
            <a:prstGeom prst="rect">
              <a:avLst/>
            </a:prstGeom>
            <a:solidFill>
              <a:srgbClr val="FF3300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2" name="Oval 24"/>
            <p:cNvSpPr>
              <a:spLocks noChangeArrowheads="1"/>
            </p:cNvSpPr>
            <p:nvPr/>
          </p:nvSpPr>
          <p:spPr bwMode="auto">
            <a:xfrm>
              <a:off x="373" y="3115"/>
              <a:ext cx="10" cy="11"/>
            </a:xfrm>
            <a:prstGeom prst="ellipse">
              <a:avLst/>
            </a:prstGeom>
            <a:solidFill>
              <a:srgbClr val="FF3300"/>
            </a:solidFill>
            <a:ln w="12700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3" name="Line 25"/>
            <p:cNvSpPr>
              <a:spLocks noChangeShapeType="1"/>
            </p:cNvSpPr>
            <p:nvPr/>
          </p:nvSpPr>
          <p:spPr bwMode="auto">
            <a:xfrm flipH="1">
              <a:off x="179" y="3077"/>
              <a:ext cx="220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4" name="Line 26"/>
            <p:cNvSpPr>
              <a:spLocks noChangeShapeType="1"/>
            </p:cNvSpPr>
            <p:nvPr/>
          </p:nvSpPr>
          <p:spPr bwMode="auto">
            <a:xfrm flipH="1">
              <a:off x="179" y="2830"/>
              <a:ext cx="220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5" name="Line 27"/>
            <p:cNvSpPr>
              <a:spLocks noChangeShapeType="1"/>
            </p:cNvSpPr>
            <p:nvPr/>
          </p:nvSpPr>
          <p:spPr bwMode="auto">
            <a:xfrm flipH="1">
              <a:off x="250" y="2778"/>
              <a:ext cx="78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6" name="Rectangle 28"/>
            <p:cNvSpPr>
              <a:spLocks noChangeArrowheads="1"/>
            </p:cNvSpPr>
            <p:nvPr/>
          </p:nvSpPr>
          <p:spPr bwMode="auto">
            <a:xfrm>
              <a:off x="288" y="2769"/>
              <a:ext cx="8" cy="21"/>
            </a:xfrm>
            <a:prstGeom prst="rect">
              <a:avLst/>
            </a:prstGeom>
            <a:solidFill>
              <a:srgbClr val="FF3300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7" name="Rectangle 29"/>
            <p:cNvSpPr>
              <a:spLocks noChangeArrowheads="1"/>
            </p:cNvSpPr>
            <p:nvPr/>
          </p:nvSpPr>
          <p:spPr bwMode="auto">
            <a:xfrm>
              <a:off x="149" y="3158"/>
              <a:ext cx="280" cy="24"/>
            </a:xfrm>
            <a:prstGeom prst="rect">
              <a:avLst/>
            </a:prstGeom>
            <a:solidFill>
              <a:srgbClr val="FF3300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919" name="Line 31"/>
          <p:cNvSpPr>
            <a:spLocks noChangeShapeType="1"/>
          </p:cNvSpPr>
          <p:nvPr/>
        </p:nvSpPr>
        <p:spPr bwMode="auto">
          <a:xfrm>
            <a:off x="76200" y="5105400"/>
            <a:ext cx="3352800" cy="0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20" name="Rectangle 32" descr="绿色大理石"/>
          <p:cNvSpPr>
            <a:spLocks noChangeArrowheads="1"/>
          </p:cNvSpPr>
          <p:nvPr/>
        </p:nvSpPr>
        <p:spPr bwMode="auto">
          <a:xfrm>
            <a:off x="3430588" y="4849813"/>
            <a:ext cx="984250" cy="4714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4179888" y="5849938"/>
            <a:ext cx="1200150" cy="358775"/>
            <a:chOff x="2633" y="3685"/>
            <a:chExt cx="756" cy="226"/>
          </a:xfrm>
        </p:grpSpPr>
        <p:sp>
          <p:nvSpPr>
            <p:cNvPr id="37921" name="Oval 33" descr="棕色大理石"/>
            <p:cNvSpPr>
              <a:spLocks noChangeArrowheads="1"/>
            </p:cNvSpPr>
            <p:nvPr/>
          </p:nvSpPr>
          <p:spPr bwMode="auto">
            <a:xfrm>
              <a:off x="2637" y="3813"/>
              <a:ext cx="751" cy="98"/>
            </a:xfrm>
            <a:prstGeom prst="ellipse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2" name="Rectangle 34" descr="Brown Marble"/>
            <p:cNvSpPr>
              <a:spLocks noChangeArrowheads="1"/>
            </p:cNvSpPr>
            <p:nvPr/>
          </p:nvSpPr>
          <p:spPr bwMode="auto">
            <a:xfrm>
              <a:off x="2637" y="3737"/>
              <a:ext cx="751" cy="121"/>
            </a:xfrm>
            <a:prstGeom prst="rect">
              <a:avLst/>
            </a:prstGeom>
            <a:blipFill dpi="0" rotWithShape="0">
              <a:blip r:embed="rId6" cstate="print"/>
              <a:srcRect/>
              <a:tile tx="0" ty="0" sx="100000" sy="100000" flip="none" algn="tl"/>
            </a:blipFill>
            <a:ln w="12700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3" name="Oval 35" descr="Brown Marble"/>
            <p:cNvSpPr>
              <a:spLocks noChangeArrowheads="1"/>
            </p:cNvSpPr>
            <p:nvPr/>
          </p:nvSpPr>
          <p:spPr bwMode="auto">
            <a:xfrm>
              <a:off x="2637" y="3685"/>
              <a:ext cx="751" cy="98"/>
            </a:xfrm>
            <a:prstGeom prst="ellipse">
              <a:avLst/>
            </a:prstGeom>
            <a:blipFill dpi="0" rotWithShape="0">
              <a:blip r:embed="rId6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4" name="Line 36"/>
            <p:cNvSpPr>
              <a:spLocks noChangeShapeType="1"/>
            </p:cNvSpPr>
            <p:nvPr/>
          </p:nvSpPr>
          <p:spPr bwMode="auto">
            <a:xfrm>
              <a:off x="2633" y="3736"/>
              <a:ext cx="0" cy="1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5" name="Line 37"/>
            <p:cNvSpPr>
              <a:spLocks noChangeShapeType="1"/>
            </p:cNvSpPr>
            <p:nvPr/>
          </p:nvSpPr>
          <p:spPr bwMode="auto">
            <a:xfrm>
              <a:off x="3389" y="3737"/>
              <a:ext cx="0" cy="1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927" name="Freeform 39"/>
          <p:cNvSpPr>
            <a:spLocks/>
          </p:cNvSpPr>
          <p:nvPr/>
        </p:nvSpPr>
        <p:spPr bwMode="auto">
          <a:xfrm>
            <a:off x="5375275" y="6127750"/>
            <a:ext cx="1452563" cy="730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06" y="142"/>
              </a:cxn>
              <a:cxn ang="0">
                <a:pos x="259" y="269"/>
              </a:cxn>
              <a:cxn ang="0">
                <a:pos x="914" y="459"/>
              </a:cxn>
            </a:cxnLst>
            <a:rect l="0" t="0" r="r" b="b"/>
            <a:pathLst>
              <a:path w="915" h="460">
                <a:moveTo>
                  <a:pt x="0" y="0"/>
                </a:moveTo>
                <a:lnTo>
                  <a:pt x="506" y="142"/>
                </a:lnTo>
                <a:lnTo>
                  <a:pt x="259" y="269"/>
                </a:lnTo>
                <a:lnTo>
                  <a:pt x="914" y="459"/>
                </a:lnTo>
              </a:path>
            </a:pathLst>
          </a:custGeom>
          <a:noFill/>
          <a:ln w="25400" cap="rnd" cmpd="sng">
            <a:solidFill>
              <a:srgbClr val="FAFD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>
            <a:off x="5635625" y="4259263"/>
            <a:ext cx="3143250" cy="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>
            <a:off x="5376863" y="5329238"/>
            <a:ext cx="3532187" cy="4762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>
            <a:off x="6805613" y="3868738"/>
            <a:ext cx="0" cy="166687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>
            <a:off x="7545388" y="3868738"/>
            <a:ext cx="0" cy="185737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32" name="Line 44"/>
          <p:cNvSpPr>
            <a:spLocks noChangeShapeType="1"/>
          </p:cNvSpPr>
          <p:nvPr/>
        </p:nvSpPr>
        <p:spPr bwMode="auto">
          <a:xfrm>
            <a:off x="8124825" y="3859213"/>
            <a:ext cx="0" cy="185737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5810250" y="5172075"/>
            <a:ext cx="0" cy="16510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6588125" y="5172075"/>
            <a:ext cx="0" cy="16510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7318375" y="5143500"/>
            <a:ext cx="0" cy="18415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>
            <a:off x="8048625" y="5153025"/>
            <a:ext cx="0" cy="18415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7905750" y="3686175"/>
            <a:ext cx="500063" cy="423863"/>
            <a:chOff x="4980" y="2322"/>
            <a:chExt cx="315" cy="267"/>
          </a:xfrm>
        </p:grpSpPr>
        <p:sp>
          <p:nvSpPr>
            <p:cNvPr id="37937" name="Rectangle 49"/>
            <p:cNvSpPr>
              <a:spLocks noChangeArrowheads="1"/>
            </p:cNvSpPr>
            <p:nvPr/>
          </p:nvSpPr>
          <p:spPr bwMode="auto">
            <a:xfrm>
              <a:off x="5036" y="2322"/>
              <a:ext cx="200" cy="157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8" name="Rectangle 50"/>
            <p:cNvSpPr>
              <a:spLocks noChangeArrowheads="1"/>
            </p:cNvSpPr>
            <p:nvPr/>
          </p:nvSpPr>
          <p:spPr bwMode="auto">
            <a:xfrm>
              <a:off x="5048" y="2336"/>
              <a:ext cx="177" cy="13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9" name="Rectangle 51"/>
            <p:cNvSpPr>
              <a:spLocks noChangeArrowheads="1"/>
            </p:cNvSpPr>
            <p:nvPr/>
          </p:nvSpPr>
          <p:spPr bwMode="auto">
            <a:xfrm>
              <a:off x="5004" y="2492"/>
              <a:ext cx="265" cy="5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40" name="Rectangle 52"/>
            <p:cNvSpPr>
              <a:spLocks noChangeArrowheads="1"/>
            </p:cNvSpPr>
            <p:nvPr/>
          </p:nvSpPr>
          <p:spPr bwMode="auto">
            <a:xfrm>
              <a:off x="5181" y="2517"/>
              <a:ext cx="64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41" name="Rectangle 53"/>
            <p:cNvSpPr>
              <a:spLocks noChangeArrowheads="1"/>
            </p:cNvSpPr>
            <p:nvPr/>
          </p:nvSpPr>
          <p:spPr bwMode="auto">
            <a:xfrm>
              <a:off x="5214" y="2512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42" name="Freeform 54"/>
            <p:cNvSpPr>
              <a:spLocks/>
            </p:cNvSpPr>
            <p:nvPr/>
          </p:nvSpPr>
          <p:spPr bwMode="auto">
            <a:xfrm>
              <a:off x="4980" y="2557"/>
              <a:ext cx="315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4" y="31"/>
                </a:cxn>
                <a:cxn ang="0">
                  <a:pos x="281" y="0"/>
                </a:cxn>
                <a:cxn ang="0">
                  <a:pos x="33" y="0"/>
                </a:cxn>
              </a:cxnLst>
              <a:rect l="0" t="0" r="r" b="b"/>
              <a:pathLst>
                <a:path w="315" h="32">
                  <a:moveTo>
                    <a:pt x="33" y="0"/>
                  </a:moveTo>
                  <a:lnTo>
                    <a:pt x="0" y="31"/>
                  </a:lnTo>
                  <a:lnTo>
                    <a:pt x="314" y="31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62"/>
          <p:cNvGrpSpPr>
            <a:grpSpLocks/>
          </p:cNvGrpSpPr>
          <p:nvPr/>
        </p:nvGrpSpPr>
        <p:grpSpPr bwMode="auto">
          <a:xfrm>
            <a:off x="7256463" y="3686175"/>
            <a:ext cx="503237" cy="423863"/>
            <a:chOff x="4571" y="2322"/>
            <a:chExt cx="317" cy="267"/>
          </a:xfrm>
        </p:grpSpPr>
        <p:sp>
          <p:nvSpPr>
            <p:cNvPr id="37944" name="Rectangle 56"/>
            <p:cNvSpPr>
              <a:spLocks noChangeArrowheads="1"/>
            </p:cNvSpPr>
            <p:nvPr/>
          </p:nvSpPr>
          <p:spPr bwMode="auto">
            <a:xfrm>
              <a:off x="4629" y="2322"/>
              <a:ext cx="200" cy="157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45" name="Rectangle 57"/>
            <p:cNvSpPr>
              <a:spLocks noChangeArrowheads="1"/>
            </p:cNvSpPr>
            <p:nvPr/>
          </p:nvSpPr>
          <p:spPr bwMode="auto">
            <a:xfrm>
              <a:off x="4640" y="2336"/>
              <a:ext cx="177" cy="13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46" name="Rectangle 58"/>
            <p:cNvSpPr>
              <a:spLocks noChangeArrowheads="1"/>
            </p:cNvSpPr>
            <p:nvPr/>
          </p:nvSpPr>
          <p:spPr bwMode="auto">
            <a:xfrm>
              <a:off x="4595" y="2492"/>
              <a:ext cx="267" cy="5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47" name="Rectangle 59"/>
            <p:cNvSpPr>
              <a:spLocks noChangeArrowheads="1"/>
            </p:cNvSpPr>
            <p:nvPr/>
          </p:nvSpPr>
          <p:spPr bwMode="auto">
            <a:xfrm>
              <a:off x="4773" y="2517"/>
              <a:ext cx="65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48" name="Rectangle 60"/>
            <p:cNvSpPr>
              <a:spLocks noChangeArrowheads="1"/>
            </p:cNvSpPr>
            <p:nvPr/>
          </p:nvSpPr>
          <p:spPr bwMode="auto">
            <a:xfrm>
              <a:off x="4806" y="2512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49" name="Freeform 61"/>
            <p:cNvSpPr>
              <a:spLocks/>
            </p:cNvSpPr>
            <p:nvPr/>
          </p:nvSpPr>
          <p:spPr bwMode="auto">
            <a:xfrm>
              <a:off x="4571" y="2557"/>
              <a:ext cx="317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6" y="31"/>
                </a:cxn>
                <a:cxn ang="0">
                  <a:pos x="283" y="0"/>
                </a:cxn>
                <a:cxn ang="0">
                  <a:pos x="33" y="0"/>
                </a:cxn>
              </a:cxnLst>
              <a:rect l="0" t="0" r="r" b="b"/>
              <a:pathLst>
                <a:path w="317" h="32">
                  <a:moveTo>
                    <a:pt x="33" y="0"/>
                  </a:moveTo>
                  <a:lnTo>
                    <a:pt x="0" y="31"/>
                  </a:lnTo>
                  <a:lnTo>
                    <a:pt x="316" y="31"/>
                  </a:lnTo>
                  <a:lnTo>
                    <a:pt x="283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69"/>
          <p:cNvGrpSpPr>
            <a:grpSpLocks/>
          </p:cNvGrpSpPr>
          <p:nvPr/>
        </p:nvGrpSpPr>
        <p:grpSpPr bwMode="auto">
          <a:xfrm>
            <a:off x="6543675" y="3686175"/>
            <a:ext cx="500063" cy="423863"/>
            <a:chOff x="4122" y="2322"/>
            <a:chExt cx="315" cy="267"/>
          </a:xfrm>
        </p:grpSpPr>
        <p:sp>
          <p:nvSpPr>
            <p:cNvPr id="37951" name="Rectangle 63"/>
            <p:cNvSpPr>
              <a:spLocks noChangeArrowheads="1"/>
            </p:cNvSpPr>
            <p:nvPr/>
          </p:nvSpPr>
          <p:spPr bwMode="auto">
            <a:xfrm>
              <a:off x="4179" y="2322"/>
              <a:ext cx="200" cy="157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2" name="Rectangle 64"/>
            <p:cNvSpPr>
              <a:spLocks noChangeArrowheads="1"/>
            </p:cNvSpPr>
            <p:nvPr/>
          </p:nvSpPr>
          <p:spPr bwMode="auto">
            <a:xfrm>
              <a:off x="4189" y="2336"/>
              <a:ext cx="178" cy="13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3" name="Rectangle 65"/>
            <p:cNvSpPr>
              <a:spLocks noChangeArrowheads="1"/>
            </p:cNvSpPr>
            <p:nvPr/>
          </p:nvSpPr>
          <p:spPr bwMode="auto">
            <a:xfrm>
              <a:off x="4146" y="2492"/>
              <a:ext cx="265" cy="5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4" name="Rectangle 66"/>
            <p:cNvSpPr>
              <a:spLocks noChangeArrowheads="1"/>
            </p:cNvSpPr>
            <p:nvPr/>
          </p:nvSpPr>
          <p:spPr bwMode="auto">
            <a:xfrm>
              <a:off x="4322" y="2517"/>
              <a:ext cx="66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5" name="Rectangle 67"/>
            <p:cNvSpPr>
              <a:spLocks noChangeArrowheads="1"/>
            </p:cNvSpPr>
            <p:nvPr/>
          </p:nvSpPr>
          <p:spPr bwMode="auto">
            <a:xfrm>
              <a:off x="4357" y="2512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6" name="Freeform 68"/>
            <p:cNvSpPr>
              <a:spLocks/>
            </p:cNvSpPr>
            <p:nvPr/>
          </p:nvSpPr>
          <p:spPr bwMode="auto">
            <a:xfrm>
              <a:off x="4122" y="2557"/>
              <a:ext cx="315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4" y="31"/>
                </a:cxn>
                <a:cxn ang="0">
                  <a:pos x="281" y="0"/>
                </a:cxn>
                <a:cxn ang="0">
                  <a:pos x="33" y="0"/>
                </a:cxn>
              </a:cxnLst>
              <a:rect l="0" t="0" r="r" b="b"/>
              <a:pathLst>
                <a:path w="315" h="32">
                  <a:moveTo>
                    <a:pt x="33" y="0"/>
                  </a:moveTo>
                  <a:lnTo>
                    <a:pt x="0" y="31"/>
                  </a:lnTo>
                  <a:lnTo>
                    <a:pt x="314" y="31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76"/>
          <p:cNvGrpSpPr>
            <a:grpSpLocks/>
          </p:cNvGrpSpPr>
          <p:nvPr/>
        </p:nvGrpSpPr>
        <p:grpSpPr bwMode="auto">
          <a:xfrm>
            <a:off x="7762875" y="4708525"/>
            <a:ext cx="501650" cy="423863"/>
            <a:chOff x="4890" y="2966"/>
            <a:chExt cx="316" cy="267"/>
          </a:xfrm>
        </p:grpSpPr>
        <p:sp>
          <p:nvSpPr>
            <p:cNvPr id="37958" name="Rectangle 70"/>
            <p:cNvSpPr>
              <a:spLocks noChangeArrowheads="1"/>
            </p:cNvSpPr>
            <p:nvPr/>
          </p:nvSpPr>
          <p:spPr bwMode="auto">
            <a:xfrm>
              <a:off x="4948" y="2966"/>
              <a:ext cx="199" cy="157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9" name="Rectangle 71"/>
            <p:cNvSpPr>
              <a:spLocks noChangeArrowheads="1"/>
            </p:cNvSpPr>
            <p:nvPr/>
          </p:nvSpPr>
          <p:spPr bwMode="auto">
            <a:xfrm>
              <a:off x="4959" y="2979"/>
              <a:ext cx="177" cy="135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60" name="Rectangle 72"/>
            <p:cNvSpPr>
              <a:spLocks noChangeArrowheads="1"/>
            </p:cNvSpPr>
            <p:nvPr/>
          </p:nvSpPr>
          <p:spPr bwMode="auto">
            <a:xfrm>
              <a:off x="4915" y="3136"/>
              <a:ext cx="266" cy="52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61" name="Rectangle 73"/>
            <p:cNvSpPr>
              <a:spLocks noChangeArrowheads="1"/>
            </p:cNvSpPr>
            <p:nvPr/>
          </p:nvSpPr>
          <p:spPr bwMode="auto">
            <a:xfrm>
              <a:off x="5091" y="3161"/>
              <a:ext cx="65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62" name="Rectangle 74"/>
            <p:cNvSpPr>
              <a:spLocks noChangeArrowheads="1"/>
            </p:cNvSpPr>
            <p:nvPr/>
          </p:nvSpPr>
          <p:spPr bwMode="auto">
            <a:xfrm>
              <a:off x="5125" y="3156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63" name="Freeform 75"/>
            <p:cNvSpPr>
              <a:spLocks/>
            </p:cNvSpPr>
            <p:nvPr/>
          </p:nvSpPr>
          <p:spPr bwMode="auto">
            <a:xfrm>
              <a:off x="4890" y="3200"/>
              <a:ext cx="316" cy="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15" y="32"/>
                </a:cxn>
                <a:cxn ang="0">
                  <a:pos x="282" y="0"/>
                </a:cxn>
                <a:cxn ang="0">
                  <a:pos x="33" y="0"/>
                </a:cxn>
              </a:cxnLst>
              <a:rect l="0" t="0" r="r" b="b"/>
              <a:pathLst>
                <a:path w="316" h="33">
                  <a:moveTo>
                    <a:pt x="33" y="0"/>
                  </a:moveTo>
                  <a:lnTo>
                    <a:pt x="0" y="32"/>
                  </a:lnTo>
                  <a:lnTo>
                    <a:pt x="315" y="32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83"/>
          <p:cNvGrpSpPr>
            <a:grpSpLocks/>
          </p:cNvGrpSpPr>
          <p:nvPr/>
        </p:nvGrpSpPr>
        <p:grpSpPr bwMode="auto">
          <a:xfrm>
            <a:off x="6334125" y="4727575"/>
            <a:ext cx="501650" cy="423863"/>
            <a:chOff x="3990" y="2978"/>
            <a:chExt cx="316" cy="267"/>
          </a:xfrm>
        </p:grpSpPr>
        <p:sp>
          <p:nvSpPr>
            <p:cNvPr id="37965" name="Rectangle 77"/>
            <p:cNvSpPr>
              <a:spLocks noChangeArrowheads="1"/>
            </p:cNvSpPr>
            <p:nvPr/>
          </p:nvSpPr>
          <p:spPr bwMode="auto">
            <a:xfrm>
              <a:off x="4048" y="2978"/>
              <a:ext cx="199" cy="157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66" name="Rectangle 78"/>
            <p:cNvSpPr>
              <a:spLocks noChangeArrowheads="1"/>
            </p:cNvSpPr>
            <p:nvPr/>
          </p:nvSpPr>
          <p:spPr bwMode="auto">
            <a:xfrm>
              <a:off x="4060" y="2991"/>
              <a:ext cx="176" cy="135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67" name="Rectangle 79"/>
            <p:cNvSpPr>
              <a:spLocks noChangeArrowheads="1"/>
            </p:cNvSpPr>
            <p:nvPr/>
          </p:nvSpPr>
          <p:spPr bwMode="auto">
            <a:xfrm>
              <a:off x="4015" y="3148"/>
              <a:ext cx="266" cy="52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68" name="Rectangle 80"/>
            <p:cNvSpPr>
              <a:spLocks noChangeArrowheads="1"/>
            </p:cNvSpPr>
            <p:nvPr/>
          </p:nvSpPr>
          <p:spPr bwMode="auto">
            <a:xfrm>
              <a:off x="4192" y="3173"/>
              <a:ext cx="64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69" name="Rectangle 81"/>
            <p:cNvSpPr>
              <a:spLocks noChangeArrowheads="1"/>
            </p:cNvSpPr>
            <p:nvPr/>
          </p:nvSpPr>
          <p:spPr bwMode="auto">
            <a:xfrm>
              <a:off x="4225" y="3168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70" name="Freeform 82"/>
            <p:cNvSpPr>
              <a:spLocks/>
            </p:cNvSpPr>
            <p:nvPr/>
          </p:nvSpPr>
          <p:spPr bwMode="auto">
            <a:xfrm>
              <a:off x="3990" y="3212"/>
              <a:ext cx="316" cy="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15" y="32"/>
                </a:cxn>
                <a:cxn ang="0">
                  <a:pos x="282" y="0"/>
                </a:cxn>
                <a:cxn ang="0">
                  <a:pos x="33" y="0"/>
                </a:cxn>
              </a:cxnLst>
              <a:rect l="0" t="0" r="r" b="b"/>
              <a:pathLst>
                <a:path w="316" h="33">
                  <a:moveTo>
                    <a:pt x="33" y="0"/>
                  </a:moveTo>
                  <a:lnTo>
                    <a:pt x="0" y="32"/>
                  </a:lnTo>
                  <a:lnTo>
                    <a:pt x="315" y="32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90"/>
          <p:cNvGrpSpPr>
            <a:grpSpLocks/>
          </p:cNvGrpSpPr>
          <p:nvPr/>
        </p:nvGrpSpPr>
        <p:grpSpPr bwMode="auto">
          <a:xfrm>
            <a:off x="5619750" y="4727575"/>
            <a:ext cx="501650" cy="423863"/>
            <a:chOff x="3540" y="2978"/>
            <a:chExt cx="316" cy="267"/>
          </a:xfrm>
        </p:grpSpPr>
        <p:sp>
          <p:nvSpPr>
            <p:cNvPr id="37972" name="Rectangle 84"/>
            <p:cNvSpPr>
              <a:spLocks noChangeArrowheads="1"/>
            </p:cNvSpPr>
            <p:nvPr/>
          </p:nvSpPr>
          <p:spPr bwMode="auto">
            <a:xfrm>
              <a:off x="3597" y="2978"/>
              <a:ext cx="201" cy="157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73" name="Rectangle 85"/>
            <p:cNvSpPr>
              <a:spLocks noChangeArrowheads="1"/>
            </p:cNvSpPr>
            <p:nvPr/>
          </p:nvSpPr>
          <p:spPr bwMode="auto">
            <a:xfrm>
              <a:off x="3609" y="2991"/>
              <a:ext cx="177" cy="135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74" name="Rectangle 86"/>
            <p:cNvSpPr>
              <a:spLocks noChangeArrowheads="1"/>
            </p:cNvSpPr>
            <p:nvPr/>
          </p:nvSpPr>
          <p:spPr bwMode="auto">
            <a:xfrm>
              <a:off x="3564" y="3148"/>
              <a:ext cx="267" cy="52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75" name="Rectangle 87"/>
            <p:cNvSpPr>
              <a:spLocks noChangeArrowheads="1"/>
            </p:cNvSpPr>
            <p:nvPr/>
          </p:nvSpPr>
          <p:spPr bwMode="auto">
            <a:xfrm>
              <a:off x="3741" y="3173"/>
              <a:ext cx="66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76" name="Rectangle 88"/>
            <p:cNvSpPr>
              <a:spLocks noChangeArrowheads="1"/>
            </p:cNvSpPr>
            <p:nvPr/>
          </p:nvSpPr>
          <p:spPr bwMode="auto">
            <a:xfrm>
              <a:off x="3775" y="3168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77" name="Freeform 89"/>
            <p:cNvSpPr>
              <a:spLocks/>
            </p:cNvSpPr>
            <p:nvPr/>
          </p:nvSpPr>
          <p:spPr bwMode="auto">
            <a:xfrm>
              <a:off x="3540" y="3212"/>
              <a:ext cx="316" cy="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15" y="32"/>
                </a:cxn>
                <a:cxn ang="0">
                  <a:pos x="282" y="0"/>
                </a:cxn>
                <a:cxn ang="0">
                  <a:pos x="33" y="0"/>
                </a:cxn>
              </a:cxnLst>
              <a:rect l="0" t="0" r="r" b="b"/>
              <a:pathLst>
                <a:path w="316" h="33">
                  <a:moveTo>
                    <a:pt x="33" y="0"/>
                  </a:moveTo>
                  <a:lnTo>
                    <a:pt x="0" y="32"/>
                  </a:lnTo>
                  <a:lnTo>
                    <a:pt x="315" y="32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979" name="Line 91"/>
          <p:cNvSpPr>
            <a:spLocks noChangeShapeType="1"/>
          </p:cNvSpPr>
          <p:nvPr/>
        </p:nvSpPr>
        <p:spPr bwMode="auto">
          <a:xfrm flipV="1">
            <a:off x="8670925" y="3622675"/>
            <a:ext cx="0" cy="625475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80" name="Line 92"/>
          <p:cNvSpPr>
            <a:spLocks noChangeShapeType="1"/>
          </p:cNvSpPr>
          <p:nvPr/>
        </p:nvSpPr>
        <p:spPr bwMode="auto">
          <a:xfrm flipV="1">
            <a:off x="8709025" y="4752975"/>
            <a:ext cx="0" cy="59055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81" name="Line 93"/>
          <p:cNvSpPr>
            <a:spLocks noChangeShapeType="1"/>
          </p:cNvSpPr>
          <p:nvPr/>
        </p:nvSpPr>
        <p:spPr bwMode="auto">
          <a:xfrm>
            <a:off x="5943600" y="4108450"/>
            <a:ext cx="0" cy="15875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82" name="Line 94"/>
          <p:cNvSpPr>
            <a:spLocks noChangeShapeType="1"/>
          </p:cNvSpPr>
          <p:nvPr/>
        </p:nvSpPr>
        <p:spPr bwMode="auto">
          <a:xfrm>
            <a:off x="6769100" y="4060825"/>
            <a:ext cx="0" cy="16510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83" name="Line 95"/>
          <p:cNvSpPr>
            <a:spLocks noChangeShapeType="1"/>
          </p:cNvSpPr>
          <p:nvPr/>
        </p:nvSpPr>
        <p:spPr bwMode="auto">
          <a:xfrm>
            <a:off x="7451725" y="4079875"/>
            <a:ext cx="0" cy="18415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84" name="Line 96"/>
          <p:cNvSpPr>
            <a:spLocks noChangeShapeType="1"/>
          </p:cNvSpPr>
          <p:nvPr/>
        </p:nvSpPr>
        <p:spPr bwMode="auto">
          <a:xfrm>
            <a:off x="8181975" y="4060825"/>
            <a:ext cx="0" cy="18415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" name="Group 106"/>
          <p:cNvGrpSpPr>
            <a:grpSpLocks/>
          </p:cNvGrpSpPr>
          <p:nvPr/>
        </p:nvGrpSpPr>
        <p:grpSpPr bwMode="auto">
          <a:xfrm>
            <a:off x="8502650" y="3486150"/>
            <a:ext cx="331788" cy="563563"/>
            <a:chOff x="5356" y="2196"/>
            <a:chExt cx="209" cy="355"/>
          </a:xfrm>
        </p:grpSpPr>
        <p:sp>
          <p:nvSpPr>
            <p:cNvPr id="37985" name="Rectangle 97"/>
            <p:cNvSpPr>
              <a:spLocks noChangeArrowheads="1"/>
            </p:cNvSpPr>
            <p:nvPr/>
          </p:nvSpPr>
          <p:spPr bwMode="auto">
            <a:xfrm>
              <a:off x="5372" y="2196"/>
              <a:ext cx="176" cy="33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86" name="Rectangle 98"/>
            <p:cNvSpPr>
              <a:spLocks noChangeArrowheads="1"/>
            </p:cNvSpPr>
            <p:nvPr/>
          </p:nvSpPr>
          <p:spPr bwMode="auto">
            <a:xfrm>
              <a:off x="5381" y="2206"/>
              <a:ext cx="159" cy="31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87" name="Rectangle 99"/>
            <p:cNvSpPr>
              <a:spLocks noChangeArrowheads="1"/>
            </p:cNvSpPr>
            <p:nvPr/>
          </p:nvSpPr>
          <p:spPr bwMode="auto">
            <a:xfrm>
              <a:off x="5399" y="2227"/>
              <a:ext cx="123" cy="3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88" name="Oval 100"/>
            <p:cNvSpPr>
              <a:spLocks noChangeArrowheads="1"/>
            </p:cNvSpPr>
            <p:nvPr/>
          </p:nvSpPr>
          <p:spPr bwMode="auto">
            <a:xfrm>
              <a:off x="5391" y="2512"/>
              <a:ext cx="8" cy="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89" name="Line 101"/>
            <p:cNvSpPr>
              <a:spLocks noChangeShapeType="1"/>
            </p:cNvSpPr>
            <p:nvPr/>
          </p:nvSpPr>
          <p:spPr bwMode="auto">
            <a:xfrm>
              <a:off x="5377" y="2487"/>
              <a:ext cx="166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90" name="Line 102"/>
            <p:cNvSpPr>
              <a:spLocks noChangeShapeType="1"/>
            </p:cNvSpPr>
            <p:nvPr/>
          </p:nvSpPr>
          <p:spPr bwMode="auto">
            <a:xfrm>
              <a:off x="5377" y="2331"/>
              <a:ext cx="166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91" name="Line 103"/>
            <p:cNvSpPr>
              <a:spLocks noChangeShapeType="1"/>
            </p:cNvSpPr>
            <p:nvPr/>
          </p:nvSpPr>
          <p:spPr bwMode="auto">
            <a:xfrm>
              <a:off x="5431" y="2299"/>
              <a:ext cx="5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92" name="Rectangle 104"/>
            <p:cNvSpPr>
              <a:spLocks noChangeArrowheads="1"/>
            </p:cNvSpPr>
            <p:nvPr/>
          </p:nvSpPr>
          <p:spPr bwMode="auto">
            <a:xfrm>
              <a:off x="5460" y="2295"/>
              <a:ext cx="8" cy="1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93" name="Rectangle 105"/>
            <p:cNvSpPr>
              <a:spLocks noChangeArrowheads="1"/>
            </p:cNvSpPr>
            <p:nvPr/>
          </p:nvSpPr>
          <p:spPr bwMode="auto">
            <a:xfrm>
              <a:off x="5356" y="2539"/>
              <a:ext cx="209" cy="1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Group 116"/>
          <p:cNvGrpSpPr>
            <a:grpSpLocks/>
          </p:cNvGrpSpPr>
          <p:nvPr/>
        </p:nvGrpSpPr>
        <p:grpSpPr bwMode="auto">
          <a:xfrm>
            <a:off x="8550275" y="4446588"/>
            <a:ext cx="331788" cy="563562"/>
            <a:chOff x="5386" y="2801"/>
            <a:chExt cx="209" cy="355"/>
          </a:xfrm>
        </p:grpSpPr>
        <p:sp>
          <p:nvSpPr>
            <p:cNvPr id="37995" name="Rectangle 107"/>
            <p:cNvSpPr>
              <a:spLocks noChangeArrowheads="1"/>
            </p:cNvSpPr>
            <p:nvPr/>
          </p:nvSpPr>
          <p:spPr bwMode="auto">
            <a:xfrm>
              <a:off x="5402" y="2801"/>
              <a:ext cx="176" cy="337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96" name="Rectangle 108"/>
            <p:cNvSpPr>
              <a:spLocks noChangeArrowheads="1"/>
            </p:cNvSpPr>
            <p:nvPr/>
          </p:nvSpPr>
          <p:spPr bwMode="auto">
            <a:xfrm>
              <a:off x="5411" y="2811"/>
              <a:ext cx="159" cy="319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97" name="Rectangle 109"/>
            <p:cNvSpPr>
              <a:spLocks noChangeArrowheads="1"/>
            </p:cNvSpPr>
            <p:nvPr/>
          </p:nvSpPr>
          <p:spPr bwMode="auto">
            <a:xfrm>
              <a:off x="5429" y="2832"/>
              <a:ext cx="123" cy="37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98" name="Oval 110"/>
            <p:cNvSpPr>
              <a:spLocks noChangeArrowheads="1"/>
            </p:cNvSpPr>
            <p:nvPr/>
          </p:nvSpPr>
          <p:spPr bwMode="auto">
            <a:xfrm>
              <a:off x="5421" y="3117"/>
              <a:ext cx="8" cy="8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99" name="Line 111"/>
            <p:cNvSpPr>
              <a:spLocks noChangeShapeType="1"/>
            </p:cNvSpPr>
            <p:nvPr/>
          </p:nvSpPr>
          <p:spPr bwMode="auto">
            <a:xfrm>
              <a:off x="5407" y="3092"/>
              <a:ext cx="166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00" name="Line 112"/>
            <p:cNvSpPr>
              <a:spLocks noChangeShapeType="1"/>
            </p:cNvSpPr>
            <p:nvPr/>
          </p:nvSpPr>
          <p:spPr bwMode="auto">
            <a:xfrm>
              <a:off x="5407" y="2936"/>
              <a:ext cx="166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01" name="Line 113"/>
            <p:cNvSpPr>
              <a:spLocks noChangeShapeType="1"/>
            </p:cNvSpPr>
            <p:nvPr/>
          </p:nvSpPr>
          <p:spPr bwMode="auto">
            <a:xfrm>
              <a:off x="5461" y="2904"/>
              <a:ext cx="5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02" name="Rectangle 114"/>
            <p:cNvSpPr>
              <a:spLocks noChangeArrowheads="1"/>
            </p:cNvSpPr>
            <p:nvPr/>
          </p:nvSpPr>
          <p:spPr bwMode="auto">
            <a:xfrm>
              <a:off x="5490" y="2900"/>
              <a:ext cx="8" cy="11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03" name="Rectangle 115"/>
            <p:cNvSpPr>
              <a:spLocks noChangeArrowheads="1"/>
            </p:cNvSpPr>
            <p:nvPr/>
          </p:nvSpPr>
          <p:spPr bwMode="auto">
            <a:xfrm>
              <a:off x="5386" y="3144"/>
              <a:ext cx="209" cy="12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Group 126"/>
          <p:cNvGrpSpPr>
            <a:grpSpLocks/>
          </p:cNvGrpSpPr>
          <p:nvPr/>
        </p:nvGrpSpPr>
        <p:grpSpPr bwMode="auto">
          <a:xfrm>
            <a:off x="3497263" y="6054725"/>
            <a:ext cx="395287" cy="673100"/>
            <a:chOff x="2203" y="3814"/>
            <a:chExt cx="249" cy="424"/>
          </a:xfrm>
        </p:grpSpPr>
        <p:sp>
          <p:nvSpPr>
            <p:cNvPr id="38005" name="Rectangle 117"/>
            <p:cNvSpPr>
              <a:spLocks noChangeArrowheads="1"/>
            </p:cNvSpPr>
            <p:nvPr/>
          </p:nvSpPr>
          <p:spPr bwMode="auto">
            <a:xfrm>
              <a:off x="2223" y="3814"/>
              <a:ext cx="209" cy="40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06" name="Rectangle 118"/>
            <p:cNvSpPr>
              <a:spLocks noChangeArrowheads="1"/>
            </p:cNvSpPr>
            <p:nvPr/>
          </p:nvSpPr>
          <p:spPr bwMode="auto">
            <a:xfrm>
              <a:off x="2232" y="3825"/>
              <a:ext cx="190" cy="38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07" name="Rectangle 119"/>
            <p:cNvSpPr>
              <a:spLocks noChangeArrowheads="1"/>
            </p:cNvSpPr>
            <p:nvPr/>
          </p:nvSpPr>
          <p:spPr bwMode="auto">
            <a:xfrm>
              <a:off x="2254" y="3850"/>
              <a:ext cx="147" cy="4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08" name="Oval 120"/>
            <p:cNvSpPr>
              <a:spLocks noChangeArrowheads="1"/>
            </p:cNvSpPr>
            <p:nvPr/>
          </p:nvSpPr>
          <p:spPr bwMode="auto">
            <a:xfrm>
              <a:off x="2245" y="4191"/>
              <a:ext cx="8" cy="8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09" name="Line 121"/>
            <p:cNvSpPr>
              <a:spLocks noChangeShapeType="1"/>
            </p:cNvSpPr>
            <p:nvPr/>
          </p:nvSpPr>
          <p:spPr bwMode="auto">
            <a:xfrm>
              <a:off x="2229" y="4161"/>
              <a:ext cx="1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10" name="Line 122"/>
            <p:cNvSpPr>
              <a:spLocks noChangeShapeType="1"/>
            </p:cNvSpPr>
            <p:nvPr/>
          </p:nvSpPr>
          <p:spPr bwMode="auto">
            <a:xfrm>
              <a:off x="2229" y="3975"/>
              <a:ext cx="1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11" name="Line 123"/>
            <p:cNvSpPr>
              <a:spLocks noChangeShapeType="1"/>
            </p:cNvSpPr>
            <p:nvPr/>
          </p:nvSpPr>
          <p:spPr bwMode="auto">
            <a:xfrm>
              <a:off x="2292" y="3937"/>
              <a:ext cx="7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12" name="Rectangle 124"/>
            <p:cNvSpPr>
              <a:spLocks noChangeArrowheads="1"/>
            </p:cNvSpPr>
            <p:nvPr/>
          </p:nvSpPr>
          <p:spPr bwMode="auto">
            <a:xfrm>
              <a:off x="2326" y="3931"/>
              <a:ext cx="8" cy="1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13" name="Rectangle 125"/>
            <p:cNvSpPr>
              <a:spLocks noChangeArrowheads="1"/>
            </p:cNvSpPr>
            <p:nvPr/>
          </p:nvSpPr>
          <p:spPr bwMode="auto">
            <a:xfrm>
              <a:off x="2203" y="4222"/>
              <a:ext cx="249" cy="1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2582863" y="5597525"/>
            <a:ext cx="306387" cy="568325"/>
            <a:chOff x="1627" y="3526"/>
            <a:chExt cx="193" cy="358"/>
          </a:xfrm>
        </p:grpSpPr>
        <p:sp>
          <p:nvSpPr>
            <p:cNvPr id="38015" name="Rectangle 127" descr="深色木质"/>
            <p:cNvSpPr>
              <a:spLocks noChangeArrowheads="1"/>
            </p:cNvSpPr>
            <p:nvPr/>
          </p:nvSpPr>
          <p:spPr bwMode="auto">
            <a:xfrm>
              <a:off x="1643" y="3526"/>
              <a:ext cx="161" cy="339"/>
            </a:xfrm>
            <a:prstGeom prst="rect">
              <a:avLst/>
            </a:prstGeom>
            <a:blipFill dpi="0" rotWithShape="0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16" name="Rectangle 128" descr="Medium Wood"/>
            <p:cNvSpPr>
              <a:spLocks noChangeArrowheads="1"/>
            </p:cNvSpPr>
            <p:nvPr/>
          </p:nvSpPr>
          <p:spPr bwMode="auto">
            <a:xfrm>
              <a:off x="1650" y="3535"/>
              <a:ext cx="147" cy="324"/>
            </a:xfrm>
            <a:prstGeom prst="rect">
              <a:avLst/>
            </a:prstGeom>
            <a:blipFill dpi="0" rotWithShape="0">
              <a:blip r:embed="rId8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17" name="Rectangle 129" descr="Medium Wood"/>
            <p:cNvSpPr>
              <a:spLocks noChangeArrowheads="1"/>
            </p:cNvSpPr>
            <p:nvPr/>
          </p:nvSpPr>
          <p:spPr bwMode="auto">
            <a:xfrm>
              <a:off x="1667" y="3557"/>
              <a:ext cx="113" cy="37"/>
            </a:xfrm>
            <a:prstGeom prst="rect">
              <a:avLst/>
            </a:prstGeom>
            <a:blipFill dpi="0" rotWithShape="0">
              <a:blip r:embed="rId8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18" name="Oval 130" descr="Medium Wood"/>
            <p:cNvSpPr>
              <a:spLocks noChangeArrowheads="1"/>
            </p:cNvSpPr>
            <p:nvPr/>
          </p:nvSpPr>
          <p:spPr bwMode="auto">
            <a:xfrm>
              <a:off x="1660" y="3845"/>
              <a:ext cx="8" cy="8"/>
            </a:xfrm>
            <a:prstGeom prst="ellipse">
              <a:avLst/>
            </a:prstGeom>
            <a:blipFill dpi="0" rotWithShape="0">
              <a:blip r:embed="rId8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19" name="Line 131"/>
            <p:cNvSpPr>
              <a:spLocks noChangeShapeType="1"/>
            </p:cNvSpPr>
            <p:nvPr/>
          </p:nvSpPr>
          <p:spPr bwMode="auto">
            <a:xfrm>
              <a:off x="1646" y="3819"/>
              <a:ext cx="1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20" name="Line 132"/>
            <p:cNvSpPr>
              <a:spLocks noChangeShapeType="1"/>
            </p:cNvSpPr>
            <p:nvPr/>
          </p:nvSpPr>
          <p:spPr bwMode="auto">
            <a:xfrm>
              <a:off x="1646" y="3662"/>
              <a:ext cx="1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21" name="Line 133"/>
            <p:cNvSpPr>
              <a:spLocks noChangeShapeType="1"/>
            </p:cNvSpPr>
            <p:nvPr/>
          </p:nvSpPr>
          <p:spPr bwMode="auto">
            <a:xfrm>
              <a:off x="1696" y="3630"/>
              <a:ext cx="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22" name="Rectangle 134" descr="Medium Wood"/>
            <p:cNvSpPr>
              <a:spLocks noChangeArrowheads="1"/>
            </p:cNvSpPr>
            <p:nvPr/>
          </p:nvSpPr>
          <p:spPr bwMode="auto">
            <a:xfrm>
              <a:off x="1723" y="3625"/>
              <a:ext cx="8" cy="12"/>
            </a:xfrm>
            <a:prstGeom prst="rect">
              <a:avLst/>
            </a:prstGeom>
            <a:blipFill dpi="0" rotWithShape="0">
              <a:blip r:embed="rId8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23" name="Rectangle 135" descr="Medium Wood"/>
            <p:cNvSpPr>
              <a:spLocks noChangeArrowheads="1"/>
            </p:cNvSpPr>
            <p:nvPr/>
          </p:nvSpPr>
          <p:spPr bwMode="auto">
            <a:xfrm>
              <a:off x="1627" y="3872"/>
              <a:ext cx="193" cy="12"/>
            </a:xfrm>
            <a:prstGeom prst="rect">
              <a:avLst/>
            </a:prstGeom>
            <a:blipFill dpi="0" rotWithShape="0">
              <a:blip r:embed="rId8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025" name="Line 137"/>
          <p:cNvSpPr>
            <a:spLocks noChangeShapeType="1"/>
          </p:cNvSpPr>
          <p:nvPr/>
        </p:nvSpPr>
        <p:spPr bwMode="auto">
          <a:xfrm flipH="1">
            <a:off x="2895600" y="5334000"/>
            <a:ext cx="762000" cy="3810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26" name="Line 138"/>
          <p:cNvSpPr>
            <a:spLocks noChangeShapeType="1"/>
          </p:cNvSpPr>
          <p:nvPr/>
        </p:nvSpPr>
        <p:spPr bwMode="auto">
          <a:xfrm flipH="1">
            <a:off x="3733800" y="5334000"/>
            <a:ext cx="152400" cy="6858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27" name="Line 139"/>
          <p:cNvSpPr>
            <a:spLocks noChangeShapeType="1"/>
          </p:cNvSpPr>
          <p:nvPr/>
        </p:nvSpPr>
        <p:spPr bwMode="auto">
          <a:xfrm>
            <a:off x="4191000" y="5334000"/>
            <a:ext cx="533400" cy="5334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28" name="Line 140"/>
          <p:cNvSpPr>
            <a:spLocks noChangeShapeType="1"/>
          </p:cNvSpPr>
          <p:nvPr/>
        </p:nvSpPr>
        <p:spPr bwMode="auto">
          <a:xfrm flipV="1">
            <a:off x="3711575" y="2592388"/>
            <a:ext cx="5068888" cy="7937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29" name="Line 141"/>
          <p:cNvSpPr>
            <a:spLocks noChangeShapeType="1"/>
          </p:cNvSpPr>
          <p:nvPr/>
        </p:nvSpPr>
        <p:spPr bwMode="auto">
          <a:xfrm>
            <a:off x="4618038" y="2425700"/>
            <a:ext cx="0" cy="166688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30" name="Line 142"/>
          <p:cNvSpPr>
            <a:spLocks noChangeShapeType="1"/>
          </p:cNvSpPr>
          <p:nvPr/>
        </p:nvSpPr>
        <p:spPr bwMode="auto">
          <a:xfrm>
            <a:off x="6577013" y="2406650"/>
            <a:ext cx="0" cy="185738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31" name="Line 143"/>
          <p:cNvSpPr>
            <a:spLocks noChangeShapeType="1"/>
          </p:cNvSpPr>
          <p:nvPr/>
        </p:nvSpPr>
        <p:spPr bwMode="auto">
          <a:xfrm>
            <a:off x="7231063" y="2384425"/>
            <a:ext cx="0" cy="185738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32" name="Line 144"/>
          <p:cNvSpPr>
            <a:spLocks noChangeShapeType="1"/>
          </p:cNvSpPr>
          <p:nvPr/>
        </p:nvSpPr>
        <p:spPr bwMode="auto">
          <a:xfrm>
            <a:off x="3957638" y="2482850"/>
            <a:ext cx="4762" cy="10795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" name="Group 151"/>
          <p:cNvGrpSpPr>
            <a:grpSpLocks/>
          </p:cNvGrpSpPr>
          <p:nvPr/>
        </p:nvGrpSpPr>
        <p:grpSpPr bwMode="auto">
          <a:xfrm>
            <a:off x="6969125" y="2017713"/>
            <a:ext cx="500063" cy="422275"/>
            <a:chOff x="4390" y="1271"/>
            <a:chExt cx="315" cy="266"/>
          </a:xfrm>
        </p:grpSpPr>
        <p:sp>
          <p:nvSpPr>
            <p:cNvPr id="38033" name="Rectangle 145"/>
            <p:cNvSpPr>
              <a:spLocks noChangeArrowheads="1"/>
            </p:cNvSpPr>
            <p:nvPr/>
          </p:nvSpPr>
          <p:spPr bwMode="auto">
            <a:xfrm>
              <a:off x="4447" y="1271"/>
              <a:ext cx="201" cy="15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34" name="Rectangle 146"/>
            <p:cNvSpPr>
              <a:spLocks noChangeArrowheads="1"/>
            </p:cNvSpPr>
            <p:nvPr/>
          </p:nvSpPr>
          <p:spPr bwMode="auto">
            <a:xfrm>
              <a:off x="4458" y="1284"/>
              <a:ext cx="178" cy="135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35" name="Rectangle 147"/>
            <p:cNvSpPr>
              <a:spLocks noChangeArrowheads="1"/>
            </p:cNvSpPr>
            <p:nvPr/>
          </p:nvSpPr>
          <p:spPr bwMode="auto">
            <a:xfrm>
              <a:off x="4414" y="1441"/>
              <a:ext cx="266" cy="5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36" name="Rectangle 148"/>
            <p:cNvSpPr>
              <a:spLocks noChangeArrowheads="1"/>
            </p:cNvSpPr>
            <p:nvPr/>
          </p:nvSpPr>
          <p:spPr bwMode="auto">
            <a:xfrm>
              <a:off x="4590" y="1467"/>
              <a:ext cx="66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37" name="Rectangle 149"/>
            <p:cNvSpPr>
              <a:spLocks noChangeArrowheads="1"/>
            </p:cNvSpPr>
            <p:nvPr/>
          </p:nvSpPr>
          <p:spPr bwMode="auto">
            <a:xfrm>
              <a:off x="4624" y="1462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38" name="Freeform 150"/>
            <p:cNvSpPr>
              <a:spLocks/>
            </p:cNvSpPr>
            <p:nvPr/>
          </p:nvSpPr>
          <p:spPr bwMode="auto">
            <a:xfrm>
              <a:off x="4390" y="1505"/>
              <a:ext cx="315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4" y="31"/>
                </a:cxn>
                <a:cxn ang="0">
                  <a:pos x="281" y="0"/>
                </a:cxn>
                <a:cxn ang="0">
                  <a:pos x="33" y="0"/>
                </a:cxn>
              </a:cxnLst>
              <a:rect l="0" t="0" r="r" b="b"/>
              <a:pathLst>
                <a:path w="315" h="32">
                  <a:moveTo>
                    <a:pt x="33" y="0"/>
                  </a:moveTo>
                  <a:lnTo>
                    <a:pt x="0" y="31"/>
                  </a:lnTo>
                  <a:lnTo>
                    <a:pt x="314" y="31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58"/>
          <p:cNvGrpSpPr>
            <a:grpSpLocks/>
          </p:cNvGrpSpPr>
          <p:nvPr/>
        </p:nvGrpSpPr>
        <p:grpSpPr bwMode="auto">
          <a:xfrm>
            <a:off x="6299200" y="2017713"/>
            <a:ext cx="501650" cy="422275"/>
            <a:chOff x="3968" y="1271"/>
            <a:chExt cx="316" cy="266"/>
          </a:xfrm>
        </p:grpSpPr>
        <p:sp>
          <p:nvSpPr>
            <p:cNvPr id="38040" name="Rectangle 152"/>
            <p:cNvSpPr>
              <a:spLocks noChangeArrowheads="1"/>
            </p:cNvSpPr>
            <p:nvPr/>
          </p:nvSpPr>
          <p:spPr bwMode="auto">
            <a:xfrm>
              <a:off x="4024" y="1271"/>
              <a:ext cx="202" cy="15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41" name="Rectangle 153"/>
            <p:cNvSpPr>
              <a:spLocks noChangeArrowheads="1"/>
            </p:cNvSpPr>
            <p:nvPr/>
          </p:nvSpPr>
          <p:spPr bwMode="auto">
            <a:xfrm>
              <a:off x="4036" y="1284"/>
              <a:ext cx="178" cy="135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42" name="Rectangle 154"/>
            <p:cNvSpPr>
              <a:spLocks noChangeArrowheads="1"/>
            </p:cNvSpPr>
            <p:nvPr/>
          </p:nvSpPr>
          <p:spPr bwMode="auto">
            <a:xfrm>
              <a:off x="3991" y="1441"/>
              <a:ext cx="267" cy="5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43" name="Rectangle 155"/>
            <p:cNvSpPr>
              <a:spLocks noChangeArrowheads="1"/>
            </p:cNvSpPr>
            <p:nvPr/>
          </p:nvSpPr>
          <p:spPr bwMode="auto">
            <a:xfrm>
              <a:off x="4168" y="1467"/>
              <a:ext cx="66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44" name="Rectangle 156"/>
            <p:cNvSpPr>
              <a:spLocks noChangeArrowheads="1"/>
            </p:cNvSpPr>
            <p:nvPr/>
          </p:nvSpPr>
          <p:spPr bwMode="auto">
            <a:xfrm>
              <a:off x="4202" y="1462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45" name="Freeform 157"/>
            <p:cNvSpPr>
              <a:spLocks/>
            </p:cNvSpPr>
            <p:nvPr/>
          </p:nvSpPr>
          <p:spPr bwMode="auto">
            <a:xfrm>
              <a:off x="3968" y="1505"/>
              <a:ext cx="316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5" y="31"/>
                </a:cxn>
                <a:cxn ang="0">
                  <a:pos x="282" y="0"/>
                </a:cxn>
                <a:cxn ang="0">
                  <a:pos x="33" y="0"/>
                </a:cxn>
              </a:cxnLst>
              <a:rect l="0" t="0" r="r" b="b"/>
              <a:pathLst>
                <a:path w="316" h="32">
                  <a:moveTo>
                    <a:pt x="33" y="0"/>
                  </a:moveTo>
                  <a:lnTo>
                    <a:pt x="0" y="31"/>
                  </a:lnTo>
                  <a:lnTo>
                    <a:pt x="315" y="31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65"/>
          <p:cNvGrpSpPr>
            <a:grpSpLocks/>
          </p:cNvGrpSpPr>
          <p:nvPr/>
        </p:nvGrpSpPr>
        <p:grpSpPr bwMode="auto">
          <a:xfrm>
            <a:off x="4319588" y="2017713"/>
            <a:ext cx="501650" cy="422275"/>
            <a:chOff x="2721" y="1271"/>
            <a:chExt cx="316" cy="266"/>
          </a:xfrm>
        </p:grpSpPr>
        <p:sp>
          <p:nvSpPr>
            <p:cNvPr id="38047" name="Rectangle 159"/>
            <p:cNvSpPr>
              <a:spLocks noChangeArrowheads="1"/>
            </p:cNvSpPr>
            <p:nvPr/>
          </p:nvSpPr>
          <p:spPr bwMode="auto">
            <a:xfrm>
              <a:off x="2779" y="1271"/>
              <a:ext cx="201" cy="15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48" name="Rectangle 160"/>
            <p:cNvSpPr>
              <a:spLocks noChangeArrowheads="1"/>
            </p:cNvSpPr>
            <p:nvPr/>
          </p:nvSpPr>
          <p:spPr bwMode="auto">
            <a:xfrm>
              <a:off x="2791" y="1284"/>
              <a:ext cx="177" cy="135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49" name="Rectangle 161"/>
            <p:cNvSpPr>
              <a:spLocks noChangeArrowheads="1"/>
            </p:cNvSpPr>
            <p:nvPr/>
          </p:nvSpPr>
          <p:spPr bwMode="auto">
            <a:xfrm>
              <a:off x="2746" y="1441"/>
              <a:ext cx="266" cy="5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50" name="Rectangle 162"/>
            <p:cNvSpPr>
              <a:spLocks noChangeArrowheads="1"/>
            </p:cNvSpPr>
            <p:nvPr/>
          </p:nvSpPr>
          <p:spPr bwMode="auto">
            <a:xfrm>
              <a:off x="2923" y="1467"/>
              <a:ext cx="65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51" name="Rectangle 163"/>
            <p:cNvSpPr>
              <a:spLocks noChangeArrowheads="1"/>
            </p:cNvSpPr>
            <p:nvPr/>
          </p:nvSpPr>
          <p:spPr bwMode="auto">
            <a:xfrm>
              <a:off x="2956" y="1462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52" name="Freeform 164"/>
            <p:cNvSpPr>
              <a:spLocks/>
            </p:cNvSpPr>
            <p:nvPr/>
          </p:nvSpPr>
          <p:spPr bwMode="auto">
            <a:xfrm>
              <a:off x="2721" y="1505"/>
              <a:ext cx="316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5" y="31"/>
                </a:cxn>
                <a:cxn ang="0">
                  <a:pos x="282" y="0"/>
                </a:cxn>
                <a:cxn ang="0">
                  <a:pos x="33" y="0"/>
                </a:cxn>
              </a:cxnLst>
              <a:rect l="0" t="0" r="r" b="b"/>
              <a:pathLst>
                <a:path w="316" h="32">
                  <a:moveTo>
                    <a:pt x="33" y="0"/>
                  </a:moveTo>
                  <a:lnTo>
                    <a:pt x="0" y="31"/>
                  </a:lnTo>
                  <a:lnTo>
                    <a:pt x="315" y="31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Group 175"/>
          <p:cNvGrpSpPr>
            <a:grpSpLocks/>
          </p:cNvGrpSpPr>
          <p:nvPr/>
        </p:nvGrpSpPr>
        <p:grpSpPr bwMode="auto">
          <a:xfrm>
            <a:off x="3725863" y="1690688"/>
            <a:ext cx="444500" cy="766762"/>
            <a:chOff x="2347" y="1065"/>
            <a:chExt cx="280" cy="483"/>
          </a:xfrm>
        </p:grpSpPr>
        <p:sp>
          <p:nvSpPr>
            <p:cNvPr id="38054" name="Rectangle 166"/>
            <p:cNvSpPr>
              <a:spLocks noChangeArrowheads="1"/>
            </p:cNvSpPr>
            <p:nvPr/>
          </p:nvSpPr>
          <p:spPr bwMode="auto">
            <a:xfrm>
              <a:off x="2369" y="1065"/>
              <a:ext cx="236" cy="45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55" name="Rectangle 167"/>
            <p:cNvSpPr>
              <a:spLocks noChangeArrowheads="1"/>
            </p:cNvSpPr>
            <p:nvPr/>
          </p:nvSpPr>
          <p:spPr bwMode="auto">
            <a:xfrm>
              <a:off x="2380" y="1079"/>
              <a:ext cx="214" cy="43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56" name="Rectangle 168"/>
            <p:cNvSpPr>
              <a:spLocks noChangeArrowheads="1"/>
            </p:cNvSpPr>
            <p:nvPr/>
          </p:nvSpPr>
          <p:spPr bwMode="auto">
            <a:xfrm>
              <a:off x="2404" y="1106"/>
              <a:ext cx="166" cy="5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57" name="Oval 169"/>
            <p:cNvSpPr>
              <a:spLocks noChangeArrowheads="1"/>
            </p:cNvSpPr>
            <p:nvPr/>
          </p:nvSpPr>
          <p:spPr bwMode="auto">
            <a:xfrm>
              <a:off x="2393" y="1493"/>
              <a:ext cx="10" cy="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58" name="Line 170"/>
            <p:cNvSpPr>
              <a:spLocks noChangeShapeType="1"/>
            </p:cNvSpPr>
            <p:nvPr/>
          </p:nvSpPr>
          <p:spPr bwMode="auto">
            <a:xfrm>
              <a:off x="2377" y="1460"/>
              <a:ext cx="220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59" name="Line 171"/>
            <p:cNvSpPr>
              <a:spLocks noChangeShapeType="1"/>
            </p:cNvSpPr>
            <p:nvPr/>
          </p:nvSpPr>
          <p:spPr bwMode="auto">
            <a:xfrm>
              <a:off x="2377" y="1250"/>
              <a:ext cx="220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60" name="Line 172"/>
            <p:cNvSpPr>
              <a:spLocks noChangeShapeType="1"/>
            </p:cNvSpPr>
            <p:nvPr/>
          </p:nvSpPr>
          <p:spPr bwMode="auto">
            <a:xfrm>
              <a:off x="2448" y="1206"/>
              <a:ext cx="78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61" name="Rectangle 173"/>
            <p:cNvSpPr>
              <a:spLocks noChangeArrowheads="1"/>
            </p:cNvSpPr>
            <p:nvPr/>
          </p:nvSpPr>
          <p:spPr bwMode="auto">
            <a:xfrm>
              <a:off x="2484" y="1199"/>
              <a:ext cx="8" cy="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62" name="Rectangle 174"/>
            <p:cNvSpPr>
              <a:spLocks noChangeArrowheads="1"/>
            </p:cNvSpPr>
            <p:nvPr/>
          </p:nvSpPr>
          <p:spPr bwMode="auto">
            <a:xfrm>
              <a:off x="2347" y="1529"/>
              <a:ext cx="280" cy="1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" name="Group 182"/>
          <p:cNvGrpSpPr>
            <a:grpSpLocks/>
          </p:cNvGrpSpPr>
          <p:nvPr/>
        </p:nvGrpSpPr>
        <p:grpSpPr bwMode="auto">
          <a:xfrm>
            <a:off x="5691188" y="2036763"/>
            <a:ext cx="501650" cy="422275"/>
            <a:chOff x="3585" y="1283"/>
            <a:chExt cx="316" cy="266"/>
          </a:xfrm>
        </p:grpSpPr>
        <p:sp>
          <p:nvSpPr>
            <p:cNvPr id="38064" name="Rectangle 176"/>
            <p:cNvSpPr>
              <a:spLocks noChangeArrowheads="1"/>
            </p:cNvSpPr>
            <p:nvPr/>
          </p:nvSpPr>
          <p:spPr bwMode="auto">
            <a:xfrm>
              <a:off x="3643" y="1283"/>
              <a:ext cx="201" cy="15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65" name="Rectangle 177"/>
            <p:cNvSpPr>
              <a:spLocks noChangeArrowheads="1"/>
            </p:cNvSpPr>
            <p:nvPr/>
          </p:nvSpPr>
          <p:spPr bwMode="auto">
            <a:xfrm>
              <a:off x="3655" y="1296"/>
              <a:ext cx="177" cy="135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66" name="Rectangle 178"/>
            <p:cNvSpPr>
              <a:spLocks noChangeArrowheads="1"/>
            </p:cNvSpPr>
            <p:nvPr/>
          </p:nvSpPr>
          <p:spPr bwMode="auto">
            <a:xfrm>
              <a:off x="3610" y="1453"/>
              <a:ext cx="266" cy="5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67" name="Rectangle 179"/>
            <p:cNvSpPr>
              <a:spLocks noChangeArrowheads="1"/>
            </p:cNvSpPr>
            <p:nvPr/>
          </p:nvSpPr>
          <p:spPr bwMode="auto">
            <a:xfrm>
              <a:off x="3787" y="1479"/>
              <a:ext cx="65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68" name="Rectangle 180"/>
            <p:cNvSpPr>
              <a:spLocks noChangeArrowheads="1"/>
            </p:cNvSpPr>
            <p:nvPr/>
          </p:nvSpPr>
          <p:spPr bwMode="auto">
            <a:xfrm>
              <a:off x="3820" y="1474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69" name="Freeform 181"/>
            <p:cNvSpPr>
              <a:spLocks/>
            </p:cNvSpPr>
            <p:nvPr/>
          </p:nvSpPr>
          <p:spPr bwMode="auto">
            <a:xfrm>
              <a:off x="3585" y="1517"/>
              <a:ext cx="316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5" y="31"/>
                </a:cxn>
                <a:cxn ang="0">
                  <a:pos x="282" y="0"/>
                </a:cxn>
                <a:cxn ang="0">
                  <a:pos x="33" y="0"/>
                </a:cxn>
              </a:cxnLst>
              <a:rect l="0" t="0" r="r" b="b"/>
              <a:pathLst>
                <a:path w="316" h="32">
                  <a:moveTo>
                    <a:pt x="33" y="0"/>
                  </a:moveTo>
                  <a:lnTo>
                    <a:pt x="0" y="31"/>
                  </a:lnTo>
                  <a:lnTo>
                    <a:pt x="315" y="31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071" name="Line 183"/>
          <p:cNvSpPr>
            <a:spLocks noChangeShapeType="1"/>
          </p:cNvSpPr>
          <p:nvPr/>
        </p:nvSpPr>
        <p:spPr bwMode="auto">
          <a:xfrm>
            <a:off x="7842250" y="2400300"/>
            <a:ext cx="0" cy="185738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72" name="Line 184"/>
          <p:cNvSpPr>
            <a:spLocks noChangeShapeType="1"/>
          </p:cNvSpPr>
          <p:nvPr/>
        </p:nvSpPr>
        <p:spPr bwMode="auto">
          <a:xfrm>
            <a:off x="8562975" y="2400300"/>
            <a:ext cx="0" cy="185738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1" name="Group 191"/>
          <p:cNvGrpSpPr>
            <a:grpSpLocks/>
          </p:cNvGrpSpPr>
          <p:nvPr/>
        </p:nvGrpSpPr>
        <p:grpSpPr bwMode="auto">
          <a:xfrm>
            <a:off x="8301038" y="2033588"/>
            <a:ext cx="500062" cy="422275"/>
            <a:chOff x="5229" y="1281"/>
            <a:chExt cx="315" cy="266"/>
          </a:xfrm>
        </p:grpSpPr>
        <p:sp>
          <p:nvSpPr>
            <p:cNvPr id="38073" name="Rectangle 185"/>
            <p:cNvSpPr>
              <a:spLocks noChangeArrowheads="1"/>
            </p:cNvSpPr>
            <p:nvPr/>
          </p:nvSpPr>
          <p:spPr bwMode="auto">
            <a:xfrm>
              <a:off x="5286" y="1281"/>
              <a:ext cx="201" cy="15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74" name="Rectangle 186"/>
            <p:cNvSpPr>
              <a:spLocks noChangeArrowheads="1"/>
            </p:cNvSpPr>
            <p:nvPr/>
          </p:nvSpPr>
          <p:spPr bwMode="auto">
            <a:xfrm>
              <a:off x="5297" y="1294"/>
              <a:ext cx="178" cy="135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75" name="Rectangle 187"/>
            <p:cNvSpPr>
              <a:spLocks noChangeArrowheads="1"/>
            </p:cNvSpPr>
            <p:nvPr/>
          </p:nvSpPr>
          <p:spPr bwMode="auto">
            <a:xfrm>
              <a:off x="5253" y="1451"/>
              <a:ext cx="266" cy="5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76" name="Rectangle 188"/>
            <p:cNvSpPr>
              <a:spLocks noChangeArrowheads="1"/>
            </p:cNvSpPr>
            <p:nvPr/>
          </p:nvSpPr>
          <p:spPr bwMode="auto">
            <a:xfrm>
              <a:off x="5429" y="1477"/>
              <a:ext cx="66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77" name="Rectangle 189"/>
            <p:cNvSpPr>
              <a:spLocks noChangeArrowheads="1"/>
            </p:cNvSpPr>
            <p:nvPr/>
          </p:nvSpPr>
          <p:spPr bwMode="auto">
            <a:xfrm>
              <a:off x="5463" y="1472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78" name="Freeform 190"/>
            <p:cNvSpPr>
              <a:spLocks/>
            </p:cNvSpPr>
            <p:nvPr/>
          </p:nvSpPr>
          <p:spPr bwMode="auto">
            <a:xfrm>
              <a:off x="5229" y="1515"/>
              <a:ext cx="315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4" y="31"/>
                </a:cxn>
                <a:cxn ang="0">
                  <a:pos x="281" y="0"/>
                </a:cxn>
                <a:cxn ang="0">
                  <a:pos x="33" y="0"/>
                </a:cxn>
              </a:cxnLst>
              <a:rect l="0" t="0" r="r" b="b"/>
              <a:pathLst>
                <a:path w="315" h="32">
                  <a:moveTo>
                    <a:pt x="33" y="0"/>
                  </a:moveTo>
                  <a:lnTo>
                    <a:pt x="0" y="31"/>
                  </a:lnTo>
                  <a:lnTo>
                    <a:pt x="314" y="31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080" name="Line 192"/>
          <p:cNvSpPr>
            <a:spLocks noChangeShapeType="1"/>
          </p:cNvSpPr>
          <p:nvPr/>
        </p:nvSpPr>
        <p:spPr bwMode="auto">
          <a:xfrm>
            <a:off x="5257800" y="2438400"/>
            <a:ext cx="0" cy="152400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81" name="Line 193"/>
          <p:cNvSpPr>
            <a:spLocks noChangeShapeType="1"/>
          </p:cNvSpPr>
          <p:nvPr/>
        </p:nvSpPr>
        <p:spPr bwMode="auto">
          <a:xfrm>
            <a:off x="5943600" y="2438400"/>
            <a:ext cx="0" cy="152400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82" name="Line 194"/>
          <p:cNvSpPr>
            <a:spLocks noChangeShapeType="1"/>
          </p:cNvSpPr>
          <p:nvPr/>
        </p:nvSpPr>
        <p:spPr bwMode="auto">
          <a:xfrm flipV="1">
            <a:off x="2317750" y="1978025"/>
            <a:ext cx="242888" cy="269875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83" name="Line 195"/>
          <p:cNvSpPr>
            <a:spLocks noChangeShapeType="1"/>
          </p:cNvSpPr>
          <p:nvPr/>
        </p:nvSpPr>
        <p:spPr bwMode="auto">
          <a:xfrm flipH="1">
            <a:off x="2032000" y="1600200"/>
            <a:ext cx="95250" cy="47625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84" name="Line 196"/>
          <p:cNvSpPr>
            <a:spLocks noChangeShapeType="1"/>
          </p:cNvSpPr>
          <p:nvPr/>
        </p:nvSpPr>
        <p:spPr bwMode="auto">
          <a:xfrm>
            <a:off x="911225" y="2300288"/>
            <a:ext cx="739775" cy="233362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85" name="Line 197"/>
          <p:cNvSpPr>
            <a:spLocks noChangeShapeType="1"/>
          </p:cNvSpPr>
          <p:nvPr/>
        </p:nvSpPr>
        <p:spPr bwMode="auto">
          <a:xfrm flipV="1">
            <a:off x="877888" y="2895600"/>
            <a:ext cx="696912" cy="47625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86" name="Line 198"/>
          <p:cNvSpPr>
            <a:spLocks noChangeShapeType="1"/>
          </p:cNvSpPr>
          <p:nvPr/>
        </p:nvSpPr>
        <p:spPr bwMode="auto">
          <a:xfrm flipV="1">
            <a:off x="488950" y="3181350"/>
            <a:ext cx="1200150" cy="32385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87" name="Line 199"/>
          <p:cNvSpPr>
            <a:spLocks noChangeShapeType="1"/>
          </p:cNvSpPr>
          <p:nvPr/>
        </p:nvSpPr>
        <p:spPr bwMode="auto">
          <a:xfrm>
            <a:off x="1230313" y="1962150"/>
            <a:ext cx="268287" cy="17145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2" name="Group 206"/>
          <p:cNvGrpSpPr>
            <a:grpSpLocks/>
          </p:cNvGrpSpPr>
          <p:nvPr/>
        </p:nvGrpSpPr>
        <p:grpSpPr bwMode="auto">
          <a:xfrm>
            <a:off x="538163" y="2633663"/>
            <a:ext cx="500062" cy="423862"/>
            <a:chOff x="339" y="1659"/>
            <a:chExt cx="315" cy="267"/>
          </a:xfrm>
        </p:grpSpPr>
        <p:sp>
          <p:nvSpPr>
            <p:cNvPr id="38088" name="Rectangle 200"/>
            <p:cNvSpPr>
              <a:spLocks noChangeArrowheads="1"/>
            </p:cNvSpPr>
            <p:nvPr/>
          </p:nvSpPr>
          <p:spPr bwMode="auto">
            <a:xfrm>
              <a:off x="397" y="1659"/>
              <a:ext cx="200" cy="157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89" name="Rectangle 201"/>
            <p:cNvSpPr>
              <a:spLocks noChangeArrowheads="1"/>
            </p:cNvSpPr>
            <p:nvPr/>
          </p:nvSpPr>
          <p:spPr bwMode="auto">
            <a:xfrm>
              <a:off x="408" y="1672"/>
              <a:ext cx="177" cy="134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0" name="Rectangle 202"/>
            <p:cNvSpPr>
              <a:spLocks noChangeArrowheads="1"/>
            </p:cNvSpPr>
            <p:nvPr/>
          </p:nvSpPr>
          <p:spPr bwMode="auto">
            <a:xfrm>
              <a:off x="364" y="1829"/>
              <a:ext cx="265" cy="5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1" name="Rectangle 203"/>
            <p:cNvSpPr>
              <a:spLocks noChangeArrowheads="1"/>
            </p:cNvSpPr>
            <p:nvPr/>
          </p:nvSpPr>
          <p:spPr bwMode="auto">
            <a:xfrm>
              <a:off x="540" y="1854"/>
              <a:ext cx="65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2" name="Rectangle 204"/>
            <p:cNvSpPr>
              <a:spLocks noChangeArrowheads="1"/>
            </p:cNvSpPr>
            <p:nvPr/>
          </p:nvSpPr>
          <p:spPr bwMode="auto">
            <a:xfrm>
              <a:off x="574" y="1850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3" name="Freeform 205"/>
            <p:cNvSpPr>
              <a:spLocks/>
            </p:cNvSpPr>
            <p:nvPr/>
          </p:nvSpPr>
          <p:spPr bwMode="auto">
            <a:xfrm>
              <a:off x="339" y="1893"/>
              <a:ext cx="315" cy="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14" y="32"/>
                </a:cxn>
                <a:cxn ang="0">
                  <a:pos x="281" y="0"/>
                </a:cxn>
                <a:cxn ang="0">
                  <a:pos x="33" y="0"/>
                </a:cxn>
              </a:cxnLst>
              <a:rect l="0" t="0" r="r" b="b"/>
              <a:pathLst>
                <a:path w="315" h="33">
                  <a:moveTo>
                    <a:pt x="33" y="0"/>
                  </a:moveTo>
                  <a:lnTo>
                    <a:pt x="0" y="32"/>
                  </a:lnTo>
                  <a:lnTo>
                    <a:pt x="314" y="32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Group 213"/>
          <p:cNvGrpSpPr>
            <a:grpSpLocks/>
          </p:cNvGrpSpPr>
          <p:nvPr/>
        </p:nvGrpSpPr>
        <p:grpSpPr bwMode="auto">
          <a:xfrm>
            <a:off x="1903413" y="1354138"/>
            <a:ext cx="511175" cy="368300"/>
            <a:chOff x="1199" y="853"/>
            <a:chExt cx="322" cy="232"/>
          </a:xfrm>
        </p:grpSpPr>
        <p:sp>
          <p:nvSpPr>
            <p:cNvPr id="38095" name="Rectangle 207"/>
            <p:cNvSpPr>
              <a:spLocks noChangeArrowheads="1"/>
            </p:cNvSpPr>
            <p:nvPr/>
          </p:nvSpPr>
          <p:spPr bwMode="auto">
            <a:xfrm>
              <a:off x="1258" y="853"/>
              <a:ext cx="204" cy="136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6" name="Rectangle 208"/>
            <p:cNvSpPr>
              <a:spLocks noChangeArrowheads="1"/>
            </p:cNvSpPr>
            <p:nvPr/>
          </p:nvSpPr>
          <p:spPr bwMode="auto">
            <a:xfrm>
              <a:off x="1270" y="864"/>
              <a:ext cx="181" cy="116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7" name="Rectangle 209"/>
            <p:cNvSpPr>
              <a:spLocks noChangeArrowheads="1"/>
            </p:cNvSpPr>
            <p:nvPr/>
          </p:nvSpPr>
          <p:spPr bwMode="auto">
            <a:xfrm>
              <a:off x="1224" y="1001"/>
              <a:ext cx="272" cy="45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8" name="Rectangle 210"/>
            <p:cNvSpPr>
              <a:spLocks noChangeArrowheads="1"/>
            </p:cNvSpPr>
            <p:nvPr/>
          </p:nvSpPr>
          <p:spPr bwMode="auto">
            <a:xfrm>
              <a:off x="1404" y="1022"/>
              <a:ext cx="66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9" name="Rectangle 211"/>
            <p:cNvSpPr>
              <a:spLocks noChangeArrowheads="1"/>
            </p:cNvSpPr>
            <p:nvPr/>
          </p:nvSpPr>
          <p:spPr bwMode="auto">
            <a:xfrm>
              <a:off x="1437" y="1018"/>
              <a:ext cx="9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00" name="Freeform 212"/>
            <p:cNvSpPr>
              <a:spLocks/>
            </p:cNvSpPr>
            <p:nvPr/>
          </p:nvSpPr>
          <p:spPr bwMode="auto">
            <a:xfrm>
              <a:off x="1199" y="1056"/>
              <a:ext cx="322" cy="2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28"/>
                </a:cxn>
                <a:cxn ang="0">
                  <a:pos x="321" y="28"/>
                </a:cxn>
                <a:cxn ang="0">
                  <a:pos x="287" y="0"/>
                </a:cxn>
                <a:cxn ang="0">
                  <a:pos x="33" y="0"/>
                </a:cxn>
              </a:cxnLst>
              <a:rect l="0" t="0" r="r" b="b"/>
              <a:pathLst>
                <a:path w="322" h="29">
                  <a:moveTo>
                    <a:pt x="33" y="0"/>
                  </a:moveTo>
                  <a:lnTo>
                    <a:pt x="0" y="28"/>
                  </a:lnTo>
                  <a:lnTo>
                    <a:pt x="321" y="28"/>
                  </a:lnTo>
                  <a:lnTo>
                    <a:pt x="287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" name="Group 223"/>
          <p:cNvGrpSpPr>
            <a:grpSpLocks/>
          </p:cNvGrpSpPr>
          <p:nvPr/>
        </p:nvGrpSpPr>
        <p:grpSpPr bwMode="auto">
          <a:xfrm>
            <a:off x="166688" y="3263900"/>
            <a:ext cx="377825" cy="650875"/>
            <a:chOff x="105" y="2056"/>
            <a:chExt cx="238" cy="410"/>
          </a:xfrm>
        </p:grpSpPr>
        <p:sp>
          <p:nvSpPr>
            <p:cNvPr id="38102" name="Rectangle 214"/>
            <p:cNvSpPr>
              <a:spLocks noChangeArrowheads="1"/>
            </p:cNvSpPr>
            <p:nvPr/>
          </p:nvSpPr>
          <p:spPr bwMode="auto">
            <a:xfrm>
              <a:off x="123" y="2056"/>
              <a:ext cx="201" cy="389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03" name="Rectangle 215"/>
            <p:cNvSpPr>
              <a:spLocks noChangeArrowheads="1"/>
            </p:cNvSpPr>
            <p:nvPr/>
          </p:nvSpPr>
          <p:spPr bwMode="auto">
            <a:xfrm>
              <a:off x="133" y="2067"/>
              <a:ext cx="181" cy="369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04" name="Rectangle 216"/>
            <p:cNvSpPr>
              <a:spLocks noChangeArrowheads="1"/>
            </p:cNvSpPr>
            <p:nvPr/>
          </p:nvSpPr>
          <p:spPr bwMode="auto">
            <a:xfrm>
              <a:off x="154" y="2091"/>
              <a:ext cx="140" cy="44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05" name="Oval 217"/>
            <p:cNvSpPr>
              <a:spLocks noChangeArrowheads="1"/>
            </p:cNvSpPr>
            <p:nvPr/>
          </p:nvSpPr>
          <p:spPr bwMode="auto">
            <a:xfrm>
              <a:off x="145" y="2420"/>
              <a:ext cx="8" cy="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06" name="Line 218"/>
            <p:cNvSpPr>
              <a:spLocks noChangeShapeType="1"/>
            </p:cNvSpPr>
            <p:nvPr/>
          </p:nvSpPr>
          <p:spPr bwMode="auto">
            <a:xfrm>
              <a:off x="130" y="2391"/>
              <a:ext cx="188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07" name="Line 219"/>
            <p:cNvSpPr>
              <a:spLocks noChangeShapeType="1"/>
            </p:cNvSpPr>
            <p:nvPr/>
          </p:nvSpPr>
          <p:spPr bwMode="auto">
            <a:xfrm>
              <a:off x="130" y="2212"/>
              <a:ext cx="188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08" name="Line 220"/>
            <p:cNvSpPr>
              <a:spLocks noChangeShapeType="1"/>
            </p:cNvSpPr>
            <p:nvPr/>
          </p:nvSpPr>
          <p:spPr bwMode="auto">
            <a:xfrm>
              <a:off x="190" y="2175"/>
              <a:ext cx="68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09" name="Rectangle 221"/>
            <p:cNvSpPr>
              <a:spLocks noChangeArrowheads="1"/>
            </p:cNvSpPr>
            <p:nvPr/>
          </p:nvSpPr>
          <p:spPr bwMode="auto">
            <a:xfrm>
              <a:off x="223" y="2169"/>
              <a:ext cx="8" cy="14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10" name="Rectangle 222"/>
            <p:cNvSpPr>
              <a:spLocks noChangeArrowheads="1"/>
            </p:cNvSpPr>
            <p:nvPr/>
          </p:nvSpPr>
          <p:spPr bwMode="auto">
            <a:xfrm>
              <a:off x="105" y="2450"/>
              <a:ext cx="238" cy="16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" name="Group 230"/>
          <p:cNvGrpSpPr>
            <a:grpSpLocks/>
          </p:cNvGrpSpPr>
          <p:nvPr/>
        </p:nvGrpSpPr>
        <p:grpSpPr bwMode="auto">
          <a:xfrm>
            <a:off x="900113" y="1538288"/>
            <a:ext cx="500062" cy="423862"/>
            <a:chOff x="567" y="969"/>
            <a:chExt cx="315" cy="267"/>
          </a:xfrm>
        </p:grpSpPr>
        <p:sp>
          <p:nvSpPr>
            <p:cNvPr id="38112" name="Rectangle 224"/>
            <p:cNvSpPr>
              <a:spLocks noChangeArrowheads="1"/>
            </p:cNvSpPr>
            <p:nvPr/>
          </p:nvSpPr>
          <p:spPr bwMode="auto">
            <a:xfrm>
              <a:off x="624" y="969"/>
              <a:ext cx="202" cy="15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13" name="Rectangle 225"/>
            <p:cNvSpPr>
              <a:spLocks noChangeArrowheads="1"/>
            </p:cNvSpPr>
            <p:nvPr/>
          </p:nvSpPr>
          <p:spPr bwMode="auto">
            <a:xfrm>
              <a:off x="636" y="982"/>
              <a:ext cx="178" cy="136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14" name="Rectangle 226"/>
            <p:cNvSpPr>
              <a:spLocks noChangeArrowheads="1"/>
            </p:cNvSpPr>
            <p:nvPr/>
          </p:nvSpPr>
          <p:spPr bwMode="auto">
            <a:xfrm>
              <a:off x="591" y="1140"/>
              <a:ext cx="266" cy="51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15" name="Rectangle 227"/>
            <p:cNvSpPr>
              <a:spLocks noChangeArrowheads="1"/>
            </p:cNvSpPr>
            <p:nvPr/>
          </p:nvSpPr>
          <p:spPr bwMode="auto">
            <a:xfrm>
              <a:off x="768" y="1163"/>
              <a:ext cx="64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16" name="Rectangle 228"/>
            <p:cNvSpPr>
              <a:spLocks noChangeArrowheads="1"/>
            </p:cNvSpPr>
            <p:nvPr/>
          </p:nvSpPr>
          <p:spPr bwMode="auto">
            <a:xfrm>
              <a:off x="802" y="1158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17" name="Freeform 229"/>
            <p:cNvSpPr>
              <a:spLocks/>
            </p:cNvSpPr>
            <p:nvPr/>
          </p:nvSpPr>
          <p:spPr bwMode="auto">
            <a:xfrm>
              <a:off x="567" y="1203"/>
              <a:ext cx="315" cy="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14" y="32"/>
                </a:cxn>
                <a:cxn ang="0">
                  <a:pos x="281" y="0"/>
                </a:cxn>
                <a:cxn ang="0">
                  <a:pos x="33" y="0"/>
                </a:cxn>
              </a:cxnLst>
              <a:rect l="0" t="0" r="r" b="b"/>
              <a:pathLst>
                <a:path w="315" h="33">
                  <a:moveTo>
                    <a:pt x="33" y="0"/>
                  </a:moveTo>
                  <a:lnTo>
                    <a:pt x="0" y="32"/>
                  </a:lnTo>
                  <a:lnTo>
                    <a:pt x="314" y="32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119" name="Line 231"/>
          <p:cNvSpPr>
            <a:spLocks noChangeShapeType="1"/>
          </p:cNvSpPr>
          <p:nvPr/>
        </p:nvSpPr>
        <p:spPr bwMode="auto">
          <a:xfrm>
            <a:off x="1536700" y="1504950"/>
            <a:ext cx="209550" cy="49530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120" name="Oval 232"/>
          <p:cNvSpPr>
            <a:spLocks noChangeArrowheads="1"/>
          </p:cNvSpPr>
          <p:nvPr/>
        </p:nvSpPr>
        <p:spPr bwMode="auto">
          <a:xfrm>
            <a:off x="1135063" y="2070100"/>
            <a:ext cx="1541462" cy="1524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6" name="Group 239"/>
          <p:cNvGrpSpPr>
            <a:grpSpLocks/>
          </p:cNvGrpSpPr>
          <p:nvPr/>
        </p:nvGrpSpPr>
        <p:grpSpPr bwMode="auto">
          <a:xfrm>
            <a:off x="1360488" y="1331913"/>
            <a:ext cx="503237" cy="423862"/>
            <a:chOff x="857" y="839"/>
            <a:chExt cx="317" cy="267"/>
          </a:xfrm>
        </p:grpSpPr>
        <p:sp>
          <p:nvSpPr>
            <p:cNvPr id="38121" name="Rectangle 233"/>
            <p:cNvSpPr>
              <a:spLocks noChangeArrowheads="1"/>
            </p:cNvSpPr>
            <p:nvPr/>
          </p:nvSpPr>
          <p:spPr bwMode="auto">
            <a:xfrm>
              <a:off x="915" y="839"/>
              <a:ext cx="199" cy="157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22" name="Rectangle 234"/>
            <p:cNvSpPr>
              <a:spLocks noChangeArrowheads="1"/>
            </p:cNvSpPr>
            <p:nvPr/>
          </p:nvSpPr>
          <p:spPr bwMode="auto">
            <a:xfrm>
              <a:off x="926" y="853"/>
              <a:ext cx="177" cy="134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23" name="Rectangle 235"/>
            <p:cNvSpPr>
              <a:spLocks noChangeArrowheads="1"/>
            </p:cNvSpPr>
            <p:nvPr/>
          </p:nvSpPr>
          <p:spPr bwMode="auto">
            <a:xfrm>
              <a:off x="881" y="1009"/>
              <a:ext cx="266" cy="53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24" name="Rectangle 236"/>
            <p:cNvSpPr>
              <a:spLocks noChangeArrowheads="1"/>
            </p:cNvSpPr>
            <p:nvPr/>
          </p:nvSpPr>
          <p:spPr bwMode="auto">
            <a:xfrm>
              <a:off x="1058" y="1034"/>
              <a:ext cx="65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25" name="Rectangle 237"/>
            <p:cNvSpPr>
              <a:spLocks noChangeArrowheads="1"/>
            </p:cNvSpPr>
            <p:nvPr/>
          </p:nvSpPr>
          <p:spPr bwMode="auto">
            <a:xfrm>
              <a:off x="1091" y="1029"/>
              <a:ext cx="8" cy="8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26" name="Freeform 238"/>
            <p:cNvSpPr>
              <a:spLocks/>
            </p:cNvSpPr>
            <p:nvPr/>
          </p:nvSpPr>
          <p:spPr bwMode="auto">
            <a:xfrm>
              <a:off x="857" y="1074"/>
              <a:ext cx="317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6" y="31"/>
                </a:cxn>
                <a:cxn ang="0">
                  <a:pos x="283" y="0"/>
                </a:cxn>
                <a:cxn ang="0">
                  <a:pos x="33" y="0"/>
                </a:cxn>
              </a:cxnLst>
              <a:rect l="0" t="0" r="r" b="b"/>
              <a:pathLst>
                <a:path w="317" h="32">
                  <a:moveTo>
                    <a:pt x="33" y="0"/>
                  </a:moveTo>
                  <a:lnTo>
                    <a:pt x="0" y="31"/>
                  </a:lnTo>
                  <a:lnTo>
                    <a:pt x="316" y="31"/>
                  </a:lnTo>
                  <a:lnTo>
                    <a:pt x="283" y="0"/>
                  </a:lnTo>
                  <a:lnTo>
                    <a:pt x="33" y="0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rgbClr val="00206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128" name="Line 240"/>
          <p:cNvSpPr>
            <a:spLocks noChangeShapeType="1"/>
          </p:cNvSpPr>
          <p:nvPr/>
        </p:nvSpPr>
        <p:spPr bwMode="auto">
          <a:xfrm flipV="1">
            <a:off x="3810000" y="2590800"/>
            <a:ext cx="2743200" cy="2286000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129" name="Line 241"/>
          <p:cNvSpPr>
            <a:spLocks noChangeShapeType="1"/>
          </p:cNvSpPr>
          <p:nvPr/>
        </p:nvSpPr>
        <p:spPr bwMode="auto">
          <a:xfrm flipV="1">
            <a:off x="4343400" y="4267200"/>
            <a:ext cx="2895600" cy="609600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130" name="Line 242"/>
          <p:cNvSpPr>
            <a:spLocks noChangeShapeType="1"/>
          </p:cNvSpPr>
          <p:nvPr/>
        </p:nvSpPr>
        <p:spPr bwMode="auto">
          <a:xfrm>
            <a:off x="4419600" y="5105400"/>
            <a:ext cx="1371600" cy="228600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131" name="Line 243"/>
          <p:cNvSpPr>
            <a:spLocks noChangeShapeType="1"/>
          </p:cNvSpPr>
          <p:nvPr/>
        </p:nvSpPr>
        <p:spPr bwMode="auto">
          <a:xfrm flipH="1" flipV="1">
            <a:off x="2438400" y="3429000"/>
            <a:ext cx="1219200" cy="1447800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132" name="Object 244"/>
          <p:cNvGraphicFramePr>
            <a:graphicFrameLocks/>
          </p:cNvGraphicFramePr>
          <p:nvPr/>
        </p:nvGraphicFramePr>
        <p:xfrm>
          <a:off x="7467600" y="1806575"/>
          <a:ext cx="838200" cy="631825"/>
        </p:xfrm>
        <a:graphic>
          <a:graphicData uri="http://schemas.openxmlformats.org/presentationml/2006/ole">
            <p:oleObj spid="_x0000_s128114" name="剪辑" r:id="rId9" imgW="3657600" imgH="2015464" progId="">
              <p:embed/>
            </p:oleObj>
          </a:graphicData>
        </a:graphic>
      </p:graphicFrame>
      <p:graphicFrame>
        <p:nvGraphicFramePr>
          <p:cNvPr id="38133" name="Object 245"/>
          <p:cNvGraphicFramePr>
            <a:graphicFrameLocks/>
          </p:cNvGraphicFramePr>
          <p:nvPr/>
        </p:nvGraphicFramePr>
        <p:xfrm>
          <a:off x="4800600" y="1806575"/>
          <a:ext cx="838200" cy="631825"/>
        </p:xfrm>
        <a:graphic>
          <a:graphicData uri="http://schemas.openxmlformats.org/presentationml/2006/ole">
            <p:oleObj spid="_x0000_s128115" name="剪辑" r:id="rId10" imgW="3657600" imgH="2015464" progId="">
              <p:embed/>
            </p:oleObj>
          </a:graphicData>
        </a:graphic>
      </p:graphicFrame>
      <p:graphicFrame>
        <p:nvGraphicFramePr>
          <p:cNvPr id="38134" name="Object 246"/>
          <p:cNvGraphicFramePr>
            <a:graphicFrameLocks/>
          </p:cNvGraphicFramePr>
          <p:nvPr/>
        </p:nvGraphicFramePr>
        <p:xfrm>
          <a:off x="1371600" y="4244975"/>
          <a:ext cx="838200" cy="631825"/>
        </p:xfrm>
        <a:graphic>
          <a:graphicData uri="http://schemas.openxmlformats.org/presentationml/2006/ole">
            <p:oleObj spid="_x0000_s128116" name="剪辑" r:id="rId11" imgW="3657600" imgH="2015464" progId="">
              <p:embed/>
            </p:oleObj>
          </a:graphicData>
        </a:graphic>
      </p:graphicFrame>
      <p:graphicFrame>
        <p:nvGraphicFramePr>
          <p:cNvPr id="38135" name="Object 247"/>
          <p:cNvGraphicFramePr>
            <a:graphicFrameLocks/>
          </p:cNvGraphicFramePr>
          <p:nvPr/>
        </p:nvGraphicFramePr>
        <p:xfrm>
          <a:off x="76200" y="1882775"/>
          <a:ext cx="838200" cy="631825"/>
        </p:xfrm>
        <a:graphic>
          <a:graphicData uri="http://schemas.openxmlformats.org/presentationml/2006/ole">
            <p:oleObj spid="_x0000_s128117" name="剪辑" r:id="rId12" imgW="3657600" imgH="2015464" progId="">
              <p:embed/>
            </p:oleObj>
          </a:graphicData>
        </a:graphic>
      </p:graphicFrame>
      <p:graphicFrame>
        <p:nvGraphicFramePr>
          <p:cNvPr id="38136" name="Object 248"/>
          <p:cNvGraphicFramePr>
            <a:graphicFrameLocks/>
          </p:cNvGraphicFramePr>
          <p:nvPr/>
        </p:nvGraphicFramePr>
        <p:xfrm>
          <a:off x="2514600" y="1425575"/>
          <a:ext cx="838200" cy="631825"/>
        </p:xfrm>
        <a:graphic>
          <a:graphicData uri="http://schemas.openxmlformats.org/presentationml/2006/ole">
            <p:oleObj spid="_x0000_s128118" name="剪辑" r:id="rId13" imgW="3657600" imgH="2015464" progId="">
              <p:embed/>
            </p:oleObj>
          </a:graphicData>
        </a:graphic>
      </p:graphicFrame>
      <p:graphicFrame>
        <p:nvGraphicFramePr>
          <p:cNvPr id="38138" name="Object 250"/>
          <p:cNvGraphicFramePr>
            <a:graphicFrameLocks/>
          </p:cNvGraphicFramePr>
          <p:nvPr/>
        </p:nvGraphicFramePr>
        <p:xfrm>
          <a:off x="5486400" y="3482975"/>
          <a:ext cx="838200" cy="631825"/>
        </p:xfrm>
        <a:graphic>
          <a:graphicData uri="http://schemas.openxmlformats.org/presentationml/2006/ole">
            <p:oleObj spid="_x0000_s128119" name="剪辑" r:id="rId14" imgW="3657600" imgH="2015464" progId="">
              <p:embed/>
            </p:oleObj>
          </a:graphicData>
        </a:graphic>
      </p:graphicFrame>
      <p:graphicFrame>
        <p:nvGraphicFramePr>
          <p:cNvPr id="38139" name="Object 251"/>
          <p:cNvGraphicFramePr>
            <a:graphicFrameLocks/>
          </p:cNvGraphicFramePr>
          <p:nvPr/>
        </p:nvGraphicFramePr>
        <p:xfrm>
          <a:off x="6858000" y="4549775"/>
          <a:ext cx="838200" cy="631825"/>
        </p:xfrm>
        <a:graphic>
          <a:graphicData uri="http://schemas.openxmlformats.org/presentationml/2006/ole">
            <p:oleObj spid="_x0000_s128120" name="剪辑" r:id="rId15" imgW="3657600" imgH="2015464" progId="">
              <p:embed/>
            </p:oleObj>
          </a:graphicData>
        </a:graphic>
      </p:graphicFrame>
      <p:sp>
        <p:nvSpPr>
          <p:cNvPr id="38140" name="Rectangle 252"/>
          <p:cNvSpPr>
            <a:spLocks noChangeArrowheads="1"/>
          </p:cNvSpPr>
          <p:nvPr/>
        </p:nvSpPr>
        <p:spPr bwMode="auto">
          <a:xfrm>
            <a:off x="1584325" y="2651125"/>
            <a:ext cx="6340475" cy="770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/>
            <a:r>
              <a:rPr lang="zh-CN" altLang="en-US" sz="4400" dirty="0" smtClean="0">
                <a:solidFill>
                  <a:srgbClr val="C00000"/>
                </a:solidFill>
                <a:latin typeface="楷体_GB2312" pitchFamily="50" charset="-122"/>
                <a:ea typeface="楷体_GB2312" pitchFamily="50" charset="-122"/>
              </a:rPr>
              <a:t>系统测试</a:t>
            </a:r>
            <a:endParaRPr lang="zh-CN" altLang="en-US" sz="4400" dirty="0">
              <a:solidFill>
                <a:srgbClr val="C00000"/>
              </a:solidFill>
              <a:latin typeface="楷体_GB2312" pitchFamily="50" charset="-122"/>
              <a:ea typeface="楷体_GB2312" pitchFamily="50" charset="-122"/>
            </a:endParaRPr>
          </a:p>
        </p:txBody>
      </p:sp>
      <p:sp>
        <p:nvSpPr>
          <p:cNvPr id="38141" name="Rectangle 253" descr="White Marble"/>
          <p:cNvSpPr>
            <a:spLocks noChangeArrowheads="1"/>
          </p:cNvSpPr>
          <p:nvPr/>
        </p:nvSpPr>
        <p:spPr bwMode="auto">
          <a:xfrm>
            <a:off x="482600" y="5673725"/>
            <a:ext cx="7950200" cy="630238"/>
          </a:xfrm>
          <a:prstGeom prst="rect">
            <a:avLst/>
          </a:prstGeom>
          <a:blipFill dpi="0" rotWithShape="0">
            <a:blip r:embed="rId16" cstate="print"/>
            <a:srcRect/>
            <a:tile tx="0" ty="0" sx="100000" sy="100000" flip="none" algn="tl"/>
          </a:blipFill>
          <a:ln w="508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/>
            <a:r>
              <a:rPr lang="zh-CN" altLang="en-US" b="1">
                <a:latin typeface="楷体_GB2312" pitchFamily="50" charset="-122"/>
                <a:ea typeface="楷体_GB2312" pitchFamily="50" charset="-122"/>
              </a:rPr>
              <a:t>缺  陷  跟  踪</a:t>
            </a:r>
          </a:p>
        </p:txBody>
      </p:sp>
      <p:sp>
        <p:nvSpPr>
          <p:cNvPr id="253" name="标题 2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系统测试</a:t>
            </a:r>
            <a:endParaRPr lang="zh-CN" altLang="en-US" sz="3600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40" grpId="0" autoUpdateAnimBg="0"/>
      <p:bldP spid="38141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验收测试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0" y="1511300"/>
            <a:ext cx="7942778" cy="46148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用户参与的系统级测试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en-US" altLang="zh-CN" sz="2400" dirty="0" smtClean="0"/>
              <a:t>a</a:t>
            </a:r>
            <a:r>
              <a:rPr lang="zh-CN" altLang="en-US" sz="2400" dirty="0" smtClean="0"/>
              <a:t>测试，工厂验收测试，在开发环境下的用户参与的系统测试</a:t>
            </a:r>
          </a:p>
          <a:p>
            <a:pPr lvl="1">
              <a:lnSpc>
                <a:spcPct val="150000"/>
              </a:lnSpc>
            </a:pPr>
            <a:r>
              <a:rPr lang="zh-CN" altLang="zh-CN" sz="2400" dirty="0" smtClean="0"/>
              <a:t>ß</a:t>
            </a:r>
            <a:r>
              <a:rPr lang="zh-CN" altLang="en-US" sz="2400" dirty="0" smtClean="0"/>
              <a:t>测试，现场验收测试，在真实的使用环境下的用户独立进行的系统测试</a:t>
            </a:r>
            <a:endParaRPr lang="en-US" altLang="zh-CN" sz="24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10: Information Systems Analysis and Design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3E0334-746A-4453-AF8E-6CDBFFF9403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51554" name="Picture 2" descr="http://www.shenkong.net/uploadfiles/201303/0907423572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6377" y="4215740"/>
            <a:ext cx="3079309" cy="2026185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836" y="6248400"/>
            <a:ext cx="1904144" cy="457200"/>
          </a:xfrm>
          <a:prstGeom prst="rect">
            <a:avLst/>
          </a:prstGeom>
        </p:spPr>
        <p:txBody>
          <a:bodyPr/>
          <a:lstStyle/>
          <a:p>
            <a:fld id="{7EE8C48A-2A8C-49E3-A433-8D7B52211F4E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437250" name="AutoShape 1026"/>
          <p:cNvSpPr>
            <a:spLocks noChangeArrowheads="1"/>
          </p:cNvSpPr>
          <p:nvPr/>
        </p:nvSpPr>
        <p:spPr bwMode="auto">
          <a:xfrm rot="16200000" flipH="1">
            <a:off x="4565021" y="2158317"/>
            <a:ext cx="4849812" cy="3120805"/>
          </a:xfrm>
          <a:prstGeom prst="parallelogram">
            <a:avLst>
              <a:gd name="adj" fmla="val 30944"/>
            </a:avLst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12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37252" name="Rectangle 1028"/>
          <p:cNvSpPr>
            <a:spLocks noGrp="1" noChangeArrowheads="1"/>
          </p:cNvSpPr>
          <p:nvPr>
            <p:ph type="title"/>
          </p:nvPr>
        </p:nvSpPr>
        <p:spPr>
          <a:xfrm>
            <a:off x="903386" y="434457"/>
            <a:ext cx="3481722" cy="585418"/>
          </a:xfrm>
          <a:noFill/>
          <a:ln/>
        </p:spPr>
        <p:txBody>
          <a:bodyPr wrap="none" lIns="92075" tIns="46038" rIns="92075" bIns="46038" anchor="ctr">
            <a:spAutoFit/>
          </a:bodyPr>
          <a:lstStyle/>
          <a:p>
            <a:r>
              <a:rPr lang="zh-CN" altLang="en-US" sz="3200" dirty="0">
                <a:solidFill>
                  <a:srgbClr val="FF0066"/>
                </a:solidFill>
              </a:rPr>
              <a:t>软件</a:t>
            </a:r>
            <a:r>
              <a:rPr lang="zh-CN" altLang="en-US" sz="3200" dirty="0" smtClean="0">
                <a:solidFill>
                  <a:srgbClr val="FF0066"/>
                </a:solidFill>
              </a:rPr>
              <a:t>需求分析过程</a:t>
            </a:r>
            <a:endParaRPr lang="zh-CN" altLang="en-US" sz="3200" dirty="0">
              <a:solidFill>
                <a:srgbClr val="FF0066"/>
              </a:solidFill>
            </a:endParaRPr>
          </a:p>
        </p:txBody>
      </p:sp>
      <p:grpSp>
        <p:nvGrpSpPr>
          <p:cNvPr id="2" name="Group 1029"/>
          <p:cNvGrpSpPr>
            <a:grpSpLocks/>
          </p:cNvGrpSpPr>
          <p:nvPr/>
        </p:nvGrpSpPr>
        <p:grpSpPr bwMode="auto">
          <a:xfrm>
            <a:off x="5920587" y="3049589"/>
            <a:ext cx="778368" cy="509587"/>
            <a:chOff x="3499" y="1876"/>
            <a:chExt cx="531" cy="321"/>
          </a:xfrm>
        </p:grpSpPr>
        <p:sp>
          <p:nvSpPr>
            <p:cNvPr id="437254" name="Freeform 1030"/>
            <p:cNvSpPr>
              <a:spLocks/>
            </p:cNvSpPr>
            <p:nvPr/>
          </p:nvSpPr>
          <p:spPr bwMode="auto">
            <a:xfrm>
              <a:off x="3871" y="2068"/>
              <a:ext cx="63" cy="99"/>
            </a:xfrm>
            <a:custGeom>
              <a:avLst/>
              <a:gdLst/>
              <a:ahLst/>
              <a:cxnLst>
                <a:cxn ang="0">
                  <a:pos x="62" y="98"/>
                </a:cxn>
                <a:cxn ang="0">
                  <a:pos x="62" y="28"/>
                </a:cxn>
                <a:cxn ang="0">
                  <a:pos x="0" y="0"/>
                </a:cxn>
                <a:cxn ang="0">
                  <a:pos x="0" y="70"/>
                </a:cxn>
                <a:cxn ang="0">
                  <a:pos x="62" y="98"/>
                </a:cxn>
              </a:cxnLst>
              <a:rect l="0" t="0" r="r" b="b"/>
              <a:pathLst>
                <a:path w="63" h="99">
                  <a:moveTo>
                    <a:pt x="62" y="98"/>
                  </a:moveTo>
                  <a:lnTo>
                    <a:pt x="62" y="28"/>
                  </a:lnTo>
                  <a:lnTo>
                    <a:pt x="0" y="0"/>
                  </a:lnTo>
                  <a:lnTo>
                    <a:pt x="0" y="70"/>
                  </a:lnTo>
                  <a:lnTo>
                    <a:pt x="62" y="98"/>
                  </a:lnTo>
                </a:path>
              </a:pathLst>
            </a:custGeom>
            <a:solidFill>
              <a:srgbClr val="FAFD00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255" name="Freeform 1031"/>
            <p:cNvSpPr>
              <a:spLocks/>
            </p:cNvSpPr>
            <p:nvPr/>
          </p:nvSpPr>
          <p:spPr bwMode="auto">
            <a:xfrm>
              <a:off x="3568" y="1906"/>
              <a:ext cx="462" cy="291"/>
            </a:xfrm>
            <a:custGeom>
              <a:avLst/>
              <a:gdLst/>
              <a:ahLst/>
              <a:cxnLst>
                <a:cxn ang="0">
                  <a:pos x="369" y="72"/>
                </a:cxn>
                <a:cxn ang="0">
                  <a:pos x="0" y="160"/>
                </a:cxn>
                <a:cxn ang="0">
                  <a:pos x="0" y="290"/>
                </a:cxn>
                <a:cxn ang="0">
                  <a:pos x="369" y="189"/>
                </a:cxn>
                <a:cxn ang="0">
                  <a:pos x="369" y="261"/>
                </a:cxn>
                <a:cxn ang="0">
                  <a:pos x="461" y="116"/>
                </a:cxn>
                <a:cxn ang="0">
                  <a:pos x="369" y="0"/>
                </a:cxn>
                <a:cxn ang="0">
                  <a:pos x="369" y="72"/>
                </a:cxn>
              </a:cxnLst>
              <a:rect l="0" t="0" r="r" b="b"/>
              <a:pathLst>
                <a:path w="462" h="291">
                  <a:moveTo>
                    <a:pt x="369" y="72"/>
                  </a:moveTo>
                  <a:lnTo>
                    <a:pt x="0" y="160"/>
                  </a:lnTo>
                  <a:lnTo>
                    <a:pt x="0" y="290"/>
                  </a:lnTo>
                  <a:lnTo>
                    <a:pt x="369" y="189"/>
                  </a:lnTo>
                  <a:lnTo>
                    <a:pt x="369" y="261"/>
                  </a:lnTo>
                  <a:lnTo>
                    <a:pt x="461" y="116"/>
                  </a:lnTo>
                  <a:lnTo>
                    <a:pt x="369" y="0"/>
                  </a:lnTo>
                  <a:lnTo>
                    <a:pt x="369" y="72"/>
                  </a:lnTo>
                </a:path>
              </a:pathLst>
            </a:custGeom>
            <a:solidFill>
              <a:srgbClr val="FAFD00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256" name="Freeform 1032"/>
            <p:cNvSpPr>
              <a:spLocks/>
            </p:cNvSpPr>
            <p:nvPr/>
          </p:nvSpPr>
          <p:spPr bwMode="auto">
            <a:xfrm>
              <a:off x="3499" y="2038"/>
              <a:ext cx="64" cy="159"/>
            </a:xfrm>
            <a:custGeom>
              <a:avLst/>
              <a:gdLst/>
              <a:ahLst/>
              <a:cxnLst>
                <a:cxn ang="0">
                  <a:pos x="63" y="29"/>
                </a:cxn>
                <a:cxn ang="0">
                  <a:pos x="63" y="158"/>
                </a:cxn>
                <a:cxn ang="0">
                  <a:pos x="0" y="129"/>
                </a:cxn>
                <a:cxn ang="0">
                  <a:pos x="0" y="0"/>
                </a:cxn>
                <a:cxn ang="0">
                  <a:pos x="63" y="29"/>
                </a:cxn>
              </a:cxnLst>
              <a:rect l="0" t="0" r="r" b="b"/>
              <a:pathLst>
                <a:path w="64" h="159">
                  <a:moveTo>
                    <a:pt x="63" y="29"/>
                  </a:moveTo>
                  <a:lnTo>
                    <a:pt x="63" y="158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63" y="29"/>
                  </a:lnTo>
                </a:path>
              </a:pathLst>
            </a:custGeom>
            <a:solidFill>
              <a:srgbClr val="FAFD00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257" name="Freeform 1033"/>
            <p:cNvSpPr>
              <a:spLocks/>
            </p:cNvSpPr>
            <p:nvPr/>
          </p:nvSpPr>
          <p:spPr bwMode="auto">
            <a:xfrm>
              <a:off x="3499" y="1949"/>
              <a:ext cx="435" cy="116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68" y="115"/>
                </a:cxn>
                <a:cxn ang="0">
                  <a:pos x="434" y="29"/>
                </a:cxn>
                <a:cxn ang="0">
                  <a:pos x="364" y="0"/>
                </a:cxn>
                <a:cxn ang="0">
                  <a:pos x="0" y="86"/>
                </a:cxn>
              </a:cxnLst>
              <a:rect l="0" t="0" r="r" b="b"/>
              <a:pathLst>
                <a:path w="435" h="116">
                  <a:moveTo>
                    <a:pt x="0" y="86"/>
                  </a:moveTo>
                  <a:lnTo>
                    <a:pt x="68" y="115"/>
                  </a:lnTo>
                  <a:lnTo>
                    <a:pt x="434" y="29"/>
                  </a:lnTo>
                  <a:lnTo>
                    <a:pt x="364" y="0"/>
                  </a:lnTo>
                  <a:lnTo>
                    <a:pt x="0" y="86"/>
                  </a:lnTo>
                </a:path>
              </a:pathLst>
            </a:custGeom>
            <a:solidFill>
              <a:srgbClr val="FE9B03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258" name="Freeform 1034"/>
            <p:cNvSpPr>
              <a:spLocks/>
            </p:cNvSpPr>
            <p:nvPr/>
          </p:nvSpPr>
          <p:spPr bwMode="auto">
            <a:xfrm>
              <a:off x="3871" y="1876"/>
              <a:ext cx="63" cy="100"/>
            </a:xfrm>
            <a:custGeom>
              <a:avLst/>
              <a:gdLst/>
              <a:ahLst/>
              <a:cxnLst>
                <a:cxn ang="0">
                  <a:pos x="62" y="28"/>
                </a:cxn>
                <a:cxn ang="0">
                  <a:pos x="0" y="0"/>
                </a:cxn>
                <a:cxn ang="0">
                  <a:pos x="0" y="71"/>
                </a:cxn>
                <a:cxn ang="0">
                  <a:pos x="62" y="99"/>
                </a:cxn>
                <a:cxn ang="0">
                  <a:pos x="62" y="28"/>
                </a:cxn>
              </a:cxnLst>
              <a:rect l="0" t="0" r="r" b="b"/>
              <a:pathLst>
                <a:path w="63" h="100">
                  <a:moveTo>
                    <a:pt x="62" y="28"/>
                  </a:moveTo>
                  <a:lnTo>
                    <a:pt x="0" y="0"/>
                  </a:lnTo>
                  <a:lnTo>
                    <a:pt x="0" y="71"/>
                  </a:lnTo>
                  <a:lnTo>
                    <a:pt x="62" y="99"/>
                  </a:lnTo>
                  <a:lnTo>
                    <a:pt x="62" y="28"/>
                  </a:lnTo>
                </a:path>
              </a:pathLst>
            </a:custGeom>
            <a:solidFill>
              <a:srgbClr val="FE9B03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056"/>
          <p:cNvGrpSpPr>
            <a:grpSpLocks/>
          </p:cNvGrpSpPr>
          <p:nvPr/>
        </p:nvGrpSpPr>
        <p:grpSpPr bwMode="auto">
          <a:xfrm>
            <a:off x="795960" y="3683001"/>
            <a:ext cx="724132" cy="836613"/>
            <a:chOff x="569" y="2164"/>
            <a:chExt cx="493" cy="527"/>
          </a:xfrm>
        </p:grpSpPr>
        <p:sp>
          <p:nvSpPr>
            <p:cNvPr id="437281" name="Rectangle 1057"/>
            <p:cNvSpPr>
              <a:spLocks noChangeArrowheads="1"/>
            </p:cNvSpPr>
            <p:nvPr/>
          </p:nvSpPr>
          <p:spPr bwMode="auto">
            <a:xfrm>
              <a:off x="621" y="2169"/>
              <a:ext cx="441" cy="479"/>
            </a:xfrm>
            <a:prstGeom prst="rect">
              <a:avLst/>
            </a:prstGeom>
            <a:solidFill>
              <a:srgbClr val="FCD1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82" name="Rectangle 1058"/>
            <p:cNvSpPr>
              <a:spLocks noChangeArrowheads="1"/>
            </p:cNvSpPr>
            <p:nvPr/>
          </p:nvSpPr>
          <p:spPr bwMode="auto">
            <a:xfrm>
              <a:off x="603" y="2184"/>
              <a:ext cx="441" cy="479"/>
            </a:xfrm>
            <a:prstGeom prst="rect">
              <a:avLst/>
            </a:prstGeom>
            <a:solidFill>
              <a:srgbClr val="FCD1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83" name="Rectangle 1059"/>
            <p:cNvSpPr>
              <a:spLocks noChangeArrowheads="1"/>
            </p:cNvSpPr>
            <p:nvPr/>
          </p:nvSpPr>
          <p:spPr bwMode="auto">
            <a:xfrm>
              <a:off x="587" y="2199"/>
              <a:ext cx="441" cy="479"/>
            </a:xfrm>
            <a:prstGeom prst="rect">
              <a:avLst/>
            </a:prstGeom>
            <a:solidFill>
              <a:srgbClr val="FCD1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84" name="Rectangle 1060"/>
            <p:cNvSpPr>
              <a:spLocks noChangeArrowheads="1"/>
            </p:cNvSpPr>
            <p:nvPr/>
          </p:nvSpPr>
          <p:spPr bwMode="auto">
            <a:xfrm>
              <a:off x="569" y="2213"/>
              <a:ext cx="442" cy="478"/>
            </a:xfrm>
            <a:prstGeom prst="rect">
              <a:avLst/>
            </a:prstGeom>
            <a:solidFill>
              <a:srgbClr val="FCD1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85" name="Arc 1061"/>
            <p:cNvSpPr>
              <a:spLocks/>
            </p:cNvSpPr>
            <p:nvPr/>
          </p:nvSpPr>
          <p:spPr bwMode="auto">
            <a:xfrm>
              <a:off x="577" y="2164"/>
              <a:ext cx="54" cy="52"/>
            </a:xfrm>
            <a:custGeom>
              <a:avLst/>
              <a:gdLst>
                <a:gd name="G0" fmla="+- 21584 0 0"/>
                <a:gd name="G1" fmla="+- 21596 0 0"/>
                <a:gd name="G2" fmla="+- 21600 0 0"/>
                <a:gd name="T0" fmla="*/ 0 w 21584"/>
                <a:gd name="T1" fmla="*/ 20766 h 21596"/>
                <a:gd name="T2" fmla="*/ 21184 w 21584"/>
                <a:gd name="T3" fmla="*/ 0 h 21596"/>
                <a:gd name="T4" fmla="*/ 21584 w 21584"/>
                <a:gd name="T5" fmla="*/ 21596 h 2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4" h="21596" fill="none" extrusionOk="0">
                  <a:moveTo>
                    <a:pt x="-1" y="20765"/>
                  </a:moveTo>
                  <a:cubicBezTo>
                    <a:pt x="439" y="9322"/>
                    <a:pt x="9734" y="211"/>
                    <a:pt x="21183" y="-1"/>
                  </a:cubicBezTo>
                </a:path>
                <a:path w="21584" h="21596" stroke="0" extrusionOk="0">
                  <a:moveTo>
                    <a:pt x="-1" y="20765"/>
                  </a:moveTo>
                  <a:cubicBezTo>
                    <a:pt x="439" y="9322"/>
                    <a:pt x="9734" y="211"/>
                    <a:pt x="21183" y="-1"/>
                  </a:cubicBezTo>
                  <a:lnTo>
                    <a:pt x="21584" y="21596"/>
                  </a:lnTo>
                  <a:close/>
                </a:path>
              </a:pathLst>
            </a:custGeom>
            <a:solidFill>
              <a:srgbClr val="FCD1C1"/>
            </a:solidFill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86" name="Line 1062"/>
            <p:cNvSpPr>
              <a:spLocks noChangeShapeType="1"/>
            </p:cNvSpPr>
            <p:nvPr/>
          </p:nvSpPr>
          <p:spPr bwMode="auto">
            <a:xfrm>
              <a:off x="606" y="2664"/>
              <a:ext cx="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87" name="Rectangle 1063"/>
            <p:cNvSpPr>
              <a:spLocks noChangeArrowheads="1"/>
            </p:cNvSpPr>
            <p:nvPr/>
          </p:nvSpPr>
          <p:spPr bwMode="auto">
            <a:xfrm>
              <a:off x="615" y="2285"/>
              <a:ext cx="351" cy="112"/>
            </a:xfrm>
            <a:prstGeom prst="rect">
              <a:avLst/>
            </a:prstGeom>
            <a:solidFill>
              <a:srgbClr val="FCD1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88" name="Line 1064"/>
            <p:cNvSpPr>
              <a:spLocks noChangeShapeType="1"/>
            </p:cNvSpPr>
            <p:nvPr/>
          </p:nvSpPr>
          <p:spPr bwMode="auto">
            <a:xfrm>
              <a:off x="604" y="2644"/>
              <a:ext cx="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89" name="Line 1065"/>
            <p:cNvSpPr>
              <a:spLocks noChangeShapeType="1"/>
            </p:cNvSpPr>
            <p:nvPr/>
          </p:nvSpPr>
          <p:spPr bwMode="auto">
            <a:xfrm>
              <a:off x="900" y="2251"/>
              <a:ext cx="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066"/>
          <p:cNvGrpSpPr>
            <a:grpSpLocks/>
          </p:cNvGrpSpPr>
          <p:nvPr/>
        </p:nvGrpSpPr>
        <p:grpSpPr bwMode="auto">
          <a:xfrm>
            <a:off x="1005577" y="3406776"/>
            <a:ext cx="724132" cy="836613"/>
            <a:chOff x="712" y="1990"/>
            <a:chExt cx="493" cy="527"/>
          </a:xfrm>
        </p:grpSpPr>
        <p:sp>
          <p:nvSpPr>
            <p:cNvPr id="437291" name="Rectangle 1067"/>
            <p:cNvSpPr>
              <a:spLocks noChangeArrowheads="1"/>
            </p:cNvSpPr>
            <p:nvPr/>
          </p:nvSpPr>
          <p:spPr bwMode="auto">
            <a:xfrm>
              <a:off x="764" y="1995"/>
              <a:ext cx="441" cy="479"/>
            </a:xfrm>
            <a:prstGeom prst="rect">
              <a:avLst/>
            </a:prstGeom>
            <a:solidFill>
              <a:srgbClr val="FCD1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92" name="Rectangle 1068"/>
            <p:cNvSpPr>
              <a:spLocks noChangeArrowheads="1"/>
            </p:cNvSpPr>
            <p:nvPr/>
          </p:nvSpPr>
          <p:spPr bwMode="auto">
            <a:xfrm>
              <a:off x="746" y="2010"/>
              <a:ext cx="441" cy="479"/>
            </a:xfrm>
            <a:prstGeom prst="rect">
              <a:avLst/>
            </a:prstGeom>
            <a:solidFill>
              <a:srgbClr val="FCD1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93" name="Rectangle 1069"/>
            <p:cNvSpPr>
              <a:spLocks noChangeArrowheads="1"/>
            </p:cNvSpPr>
            <p:nvPr/>
          </p:nvSpPr>
          <p:spPr bwMode="auto">
            <a:xfrm>
              <a:off x="730" y="2025"/>
              <a:ext cx="441" cy="479"/>
            </a:xfrm>
            <a:prstGeom prst="rect">
              <a:avLst/>
            </a:prstGeom>
            <a:solidFill>
              <a:srgbClr val="FCD1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94" name="Rectangle 1070"/>
            <p:cNvSpPr>
              <a:spLocks noChangeArrowheads="1"/>
            </p:cNvSpPr>
            <p:nvPr/>
          </p:nvSpPr>
          <p:spPr bwMode="auto">
            <a:xfrm>
              <a:off x="712" y="2039"/>
              <a:ext cx="442" cy="478"/>
            </a:xfrm>
            <a:prstGeom prst="rect">
              <a:avLst/>
            </a:prstGeom>
            <a:solidFill>
              <a:srgbClr val="FCD1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95" name="Arc 1071"/>
            <p:cNvSpPr>
              <a:spLocks/>
            </p:cNvSpPr>
            <p:nvPr/>
          </p:nvSpPr>
          <p:spPr bwMode="auto">
            <a:xfrm>
              <a:off x="720" y="1990"/>
              <a:ext cx="54" cy="52"/>
            </a:xfrm>
            <a:custGeom>
              <a:avLst/>
              <a:gdLst>
                <a:gd name="G0" fmla="+- 21584 0 0"/>
                <a:gd name="G1" fmla="+- 21596 0 0"/>
                <a:gd name="G2" fmla="+- 21600 0 0"/>
                <a:gd name="T0" fmla="*/ 0 w 21584"/>
                <a:gd name="T1" fmla="*/ 20766 h 21596"/>
                <a:gd name="T2" fmla="*/ 21184 w 21584"/>
                <a:gd name="T3" fmla="*/ 0 h 21596"/>
                <a:gd name="T4" fmla="*/ 21584 w 21584"/>
                <a:gd name="T5" fmla="*/ 21596 h 2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4" h="21596" fill="none" extrusionOk="0">
                  <a:moveTo>
                    <a:pt x="-1" y="20765"/>
                  </a:moveTo>
                  <a:cubicBezTo>
                    <a:pt x="439" y="9322"/>
                    <a:pt x="9734" y="211"/>
                    <a:pt x="21183" y="-1"/>
                  </a:cubicBezTo>
                </a:path>
                <a:path w="21584" h="21596" stroke="0" extrusionOk="0">
                  <a:moveTo>
                    <a:pt x="-1" y="20765"/>
                  </a:moveTo>
                  <a:cubicBezTo>
                    <a:pt x="439" y="9322"/>
                    <a:pt x="9734" y="211"/>
                    <a:pt x="21183" y="-1"/>
                  </a:cubicBezTo>
                  <a:lnTo>
                    <a:pt x="21584" y="21596"/>
                  </a:lnTo>
                  <a:close/>
                </a:path>
              </a:pathLst>
            </a:custGeom>
            <a:solidFill>
              <a:srgbClr val="FCD1C1"/>
            </a:solidFill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96" name="Line 1072"/>
            <p:cNvSpPr>
              <a:spLocks noChangeShapeType="1"/>
            </p:cNvSpPr>
            <p:nvPr/>
          </p:nvSpPr>
          <p:spPr bwMode="auto">
            <a:xfrm>
              <a:off x="749" y="2490"/>
              <a:ext cx="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97" name="Rectangle 1073"/>
            <p:cNvSpPr>
              <a:spLocks noChangeArrowheads="1"/>
            </p:cNvSpPr>
            <p:nvPr/>
          </p:nvSpPr>
          <p:spPr bwMode="auto">
            <a:xfrm>
              <a:off x="758" y="2111"/>
              <a:ext cx="351" cy="112"/>
            </a:xfrm>
            <a:prstGeom prst="rect">
              <a:avLst/>
            </a:prstGeom>
            <a:solidFill>
              <a:srgbClr val="FCD1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98" name="Line 1074"/>
            <p:cNvSpPr>
              <a:spLocks noChangeShapeType="1"/>
            </p:cNvSpPr>
            <p:nvPr/>
          </p:nvSpPr>
          <p:spPr bwMode="auto">
            <a:xfrm>
              <a:off x="747" y="2470"/>
              <a:ext cx="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299" name="Line 1075"/>
            <p:cNvSpPr>
              <a:spLocks noChangeShapeType="1"/>
            </p:cNvSpPr>
            <p:nvPr/>
          </p:nvSpPr>
          <p:spPr bwMode="auto">
            <a:xfrm>
              <a:off x="1043" y="2077"/>
              <a:ext cx="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37300" name="Rectangle 1076"/>
          <p:cNvSpPr>
            <a:spLocks noChangeArrowheads="1"/>
          </p:cNvSpPr>
          <p:nvPr/>
        </p:nvSpPr>
        <p:spPr bwMode="auto">
          <a:xfrm>
            <a:off x="1002645" y="3814764"/>
            <a:ext cx="702116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1400">
                <a:solidFill>
                  <a:srgbClr val="712000"/>
                </a:solidFill>
                <a:latin typeface="Arial" charset="0"/>
              </a:rPr>
              <a:t>p SRS</a:t>
            </a:r>
          </a:p>
        </p:txBody>
      </p:sp>
      <p:sp>
        <p:nvSpPr>
          <p:cNvPr id="437301" name="Rectangle 1077"/>
          <p:cNvSpPr>
            <a:spLocks noChangeArrowheads="1"/>
          </p:cNvSpPr>
          <p:nvPr/>
        </p:nvSpPr>
        <p:spPr bwMode="auto">
          <a:xfrm>
            <a:off x="779834" y="4210051"/>
            <a:ext cx="631584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1400">
                <a:solidFill>
                  <a:srgbClr val="712000"/>
                </a:solidFill>
                <a:latin typeface="Arial" charset="0"/>
              </a:rPr>
              <a:t>p IRS</a:t>
            </a:r>
          </a:p>
        </p:txBody>
      </p:sp>
      <p:grpSp>
        <p:nvGrpSpPr>
          <p:cNvPr id="5" name="Group 1078"/>
          <p:cNvGrpSpPr>
            <a:grpSpLocks/>
          </p:cNvGrpSpPr>
          <p:nvPr/>
        </p:nvGrpSpPr>
        <p:grpSpPr bwMode="auto">
          <a:xfrm>
            <a:off x="834072" y="5268913"/>
            <a:ext cx="724132" cy="836612"/>
            <a:chOff x="595" y="3307"/>
            <a:chExt cx="493" cy="527"/>
          </a:xfrm>
        </p:grpSpPr>
        <p:sp>
          <p:nvSpPr>
            <p:cNvPr id="437303" name="Rectangle 1079"/>
            <p:cNvSpPr>
              <a:spLocks noChangeArrowheads="1"/>
            </p:cNvSpPr>
            <p:nvPr/>
          </p:nvSpPr>
          <p:spPr bwMode="auto">
            <a:xfrm>
              <a:off x="647" y="3312"/>
              <a:ext cx="441" cy="4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04" name="Rectangle 1080"/>
            <p:cNvSpPr>
              <a:spLocks noChangeArrowheads="1"/>
            </p:cNvSpPr>
            <p:nvPr/>
          </p:nvSpPr>
          <p:spPr bwMode="auto">
            <a:xfrm>
              <a:off x="629" y="3327"/>
              <a:ext cx="441" cy="4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05" name="Rectangle 1081"/>
            <p:cNvSpPr>
              <a:spLocks noChangeArrowheads="1"/>
            </p:cNvSpPr>
            <p:nvPr/>
          </p:nvSpPr>
          <p:spPr bwMode="auto">
            <a:xfrm>
              <a:off x="613" y="3342"/>
              <a:ext cx="441" cy="4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06" name="Rectangle 1082"/>
            <p:cNvSpPr>
              <a:spLocks noChangeArrowheads="1"/>
            </p:cNvSpPr>
            <p:nvPr/>
          </p:nvSpPr>
          <p:spPr bwMode="auto">
            <a:xfrm>
              <a:off x="595" y="3356"/>
              <a:ext cx="442" cy="4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07" name="Arc 1083"/>
            <p:cNvSpPr>
              <a:spLocks/>
            </p:cNvSpPr>
            <p:nvPr/>
          </p:nvSpPr>
          <p:spPr bwMode="auto">
            <a:xfrm>
              <a:off x="603" y="3307"/>
              <a:ext cx="54" cy="52"/>
            </a:xfrm>
            <a:custGeom>
              <a:avLst/>
              <a:gdLst>
                <a:gd name="G0" fmla="+- 21584 0 0"/>
                <a:gd name="G1" fmla="+- 21596 0 0"/>
                <a:gd name="G2" fmla="+- 21600 0 0"/>
                <a:gd name="T0" fmla="*/ 0 w 21584"/>
                <a:gd name="T1" fmla="*/ 20766 h 21596"/>
                <a:gd name="T2" fmla="*/ 21184 w 21584"/>
                <a:gd name="T3" fmla="*/ 0 h 21596"/>
                <a:gd name="T4" fmla="*/ 21584 w 21584"/>
                <a:gd name="T5" fmla="*/ 21596 h 2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4" h="21596" fill="none" extrusionOk="0">
                  <a:moveTo>
                    <a:pt x="-1" y="20765"/>
                  </a:moveTo>
                  <a:cubicBezTo>
                    <a:pt x="439" y="9322"/>
                    <a:pt x="9734" y="211"/>
                    <a:pt x="21183" y="-1"/>
                  </a:cubicBezTo>
                </a:path>
                <a:path w="21584" h="21596" stroke="0" extrusionOk="0">
                  <a:moveTo>
                    <a:pt x="-1" y="20765"/>
                  </a:moveTo>
                  <a:cubicBezTo>
                    <a:pt x="439" y="9322"/>
                    <a:pt x="9734" y="211"/>
                    <a:pt x="21183" y="-1"/>
                  </a:cubicBezTo>
                  <a:lnTo>
                    <a:pt x="21584" y="21596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08" name="Line 1084"/>
            <p:cNvSpPr>
              <a:spLocks noChangeShapeType="1"/>
            </p:cNvSpPr>
            <p:nvPr/>
          </p:nvSpPr>
          <p:spPr bwMode="auto">
            <a:xfrm>
              <a:off x="632" y="3807"/>
              <a:ext cx="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09" name="Rectangle 1085"/>
            <p:cNvSpPr>
              <a:spLocks noChangeArrowheads="1"/>
            </p:cNvSpPr>
            <p:nvPr/>
          </p:nvSpPr>
          <p:spPr bwMode="auto">
            <a:xfrm>
              <a:off x="641" y="3428"/>
              <a:ext cx="351" cy="1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10" name="Line 1086"/>
            <p:cNvSpPr>
              <a:spLocks noChangeShapeType="1"/>
            </p:cNvSpPr>
            <p:nvPr/>
          </p:nvSpPr>
          <p:spPr bwMode="auto">
            <a:xfrm>
              <a:off x="630" y="3787"/>
              <a:ext cx="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11" name="Line 1087"/>
            <p:cNvSpPr>
              <a:spLocks noChangeShapeType="1"/>
            </p:cNvSpPr>
            <p:nvPr/>
          </p:nvSpPr>
          <p:spPr bwMode="auto">
            <a:xfrm>
              <a:off x="926" y="3394"/>
              <a:ext cx="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37312" name="Rectangle 1088"/>
          <p:cNvSpPr>
            <a:spLocks noChangeArrowheads="1"/>
          </p:cNvSpPr>
          <p:nvPr/>
        </p:nvSpPr>
        <p:spPr bwMode="auto">
          <a:xfrm>
            <a:off x="913228" y="5676901"/>
            <a:ext cx="54342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1400">
                <a:solidFill>
                  <a:srgbClr val="BC37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SSS</a:t>
            </a:r>
          </a:p>
        </p:txBody>
      </p:sp>
      <p:grpSp>
        <p:nvGrpSpPr>
          <p:cNvPr id="6" name="Group 1089"/>
          <p:cNvGrpSpPr>
            <a:grpSpLocks/>
          </p:cNvGrpSpPr>
          <p:nvPr/>
        </p:nvGrpSpPr>
        <p:grpSpPr bwMode="auto">
          <a:xfrm>
            <a:off x="1276760" y="4879976"/>
            <a:ext cx="712405" cy="823913"/>
            <a:chOff x="897" y="3062"/>
            <a:chExt cx="486" cy="519"/>
          </a:xfrm>
        </p:grpSpPr>
        <p:sp>
          <p:nvSpPr>
            <p:cNvPr id="437314" name="Rectangle 1090"/>
            <p:cNvSpPr>
              <a:spLocks noChangeArrowheads="1"/>
            </p:cNvSpPr>
            <p:nvPr/>
          </p:nvSpPr>
          <p:spPr bwMode="auto">
            <a:xfrm>
              <a:off x="949" y="3067"/>
              <a:ext cx="434" cy="471"/>
            </a:xfrm>
            <a:prstGeom prst="rect">
              <a:avLst/>
            </a:prstGeom>
            <a:solidFill>
              <a:srgbClr val="FCFEB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15" name="Rectangle 1091"/>
            <p:cNvSpPr>
              <a:spLocks noChangeArrowheads="1"/>
            </p:cNvSpPr>
            <p:nvPr/>
          </p:nvSpPr>
          <p:spPr bwMode="auto">
            <a:xfrm>
              <a:off x="928" y="3078"/>
              <a:ext cx="441" cy="479"/>
            </a:xfrm>
            <a:prstGeom prst="rect">
              <a:avLst/>
            </a:prstGeom>
            <a:solidFill>
              <a:srgbClr val="FCFEB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16" name="Rectangle 1092"/>
            <p:cNvSpPr>
              <a:spLocks noChangeArrowheads="1"/>
            </p:cNvSpPr>
            <p:nvPr/>
          </p:nvSpPr>
          <p:spPr bwMode="auto">
            <a:xfrm>
              <a:off x="912" y="3093"/>
              <a:ext cx="441" cy="479"/>
            </a:xfrm>
            <a:prstGeom prst="rect">
              <a:avLst/>
            </a:prstGeom>
            <a:solidFill>
              <a:srgbClr val="FCFEB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17" name="Rectangle 1093"/>
            <p:cNvSpPr>
              <a:spLocks noChangeArrowheads="1"/>
            </p:cNvSpPr>
            <p:nvPr/>
          </p:nvSpPr>
          <p:spPr bwMode="auto">
            <a:xfrm>
              <a:off x="897" y="3111"/>
              <a:ext cx="435" cy="470"/>
            </a:xfrm>
            <a:prstGeom prst="rect">
              <a:avLst/>
            </a:prstGeom>
            <a:solidFill>
              <a:srgbClr val="FCFEB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18" name="Arc 1094"/>
            <p:cNvSpPr>
              <a:spLocks/>
            </p:cNvSpPr>
            <p:nvPr/>
          </p:nvSpPr>
          <p:spPr bwMode="auto">
            <a:xfrm>
              <a:off x="908" y="3062"/>
              <a:ext cx="50" cy="48"/>
            </a:xfrm>
            <a:custGeom>
              <a:avLst/>
              <a:gdLst>
                <a:gd name="G0" fmla="+- 21595 0 0"/>
                <a:gd name="G1" fmla="+- 21596 0 0"/>
                <a:gd name="G2" fmla="+- 21600 0 0"/>
                <a:gd name="T0" fmla="*/ 0 w 21595"/>
                <a:gd name="T1" fmla="*/ 21146 h 21596"/>
                <a:gd name="T2" fmla="*/ 21163 w 21595"/>
                <a:gd name="T3" fmla="*/ 0 h 21596"/>
                <a:gd name="T4" fmla="*/ 21595 w 21595"/>
                <a:gd name="T5" fmla="*/ 21596 h 2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5" h="21596" fill="none" extrusionOk="0">
                  <a:moveTo>
                    <a:pt x="-1" y="21145"/>
                  </a:moveTo>
                  <a:cubicBezTo>
                    <a:pt x="241" y="9562"/>
                    <a:pt x="9579" y="232"/>
                    <a:pt x="21163" y="0"/>
                  </a:cubicBezTo>
                </a:path>
                <a:path w="21595" h="21596" stroke="0" extrusionOk="0">
                  <a:moveTo>
                    <a:pt x="-1" y="21145"/>
                  </a:moveTo>
                  <a:cubicBezTo>
                    <a:pt x="241" y="9562"/>
                    <a:pt x="9579" y="232"/>
                    <a:pt x="21163" y="0"/>
                  </a:cubicBezTo>
                  <a:lnTo>
                    <a:pt x="21595" y="21596"/>
                  </a:lnTo>
                  <a:close/>
                </a:path>
              </a:pathLst>
            </a:custGeom>
            <a:solidFill>
              <a:srgbClr val="FCFEB9"/>
            </a:solidFill>
            <a:ln w="254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19" name="Line 1095"/>
            <p:cNvSpPr>
              <a:spLocks noChangeShapeType="1"/>
            </p:cNvSpPr>
            <p:nvPr/>
          </p:nvSpPr>
          <p:spPr bwMode="auto">
            <a:xfrm>
              <a:off x="931" y="3558"/>
              <a:ext cx="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20" name="Rectangle 1096"/>
            <p:cNvSpPr>
              <a:spLocks noChangeArrowheads="1"/>
            </p:cNvSpPr>
            <p:nvPr/>
          </p:nvSpPr>
          <p:spPr bwMode="auto">
            <a:xfrm>
              <a:off x="940" y="3179"/>
              <a:ext cx="351" cy="112"/>
            </a:xfrm>
            <a:prstGeom prst="rect">
              <a:avLst/>
            </a:prstGeom>
            <a:solidFill>
              <a:srgbClr val="FCFEB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21" name="Line 1097"/>
            <p:cNvSpPr>
              <a:spLocks noChangeShapeType="1"/>
            </p:cNvSpPr>
            <p:nvPr/>
          </p:nvSpPr>
          <p:spPr bwMode="auto">
            <a:xfrm>
              <a:off x="929" y="3538"/>
              <a:ext cx="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22" name="Line 1098"/>
            <p:cNvSpPr>
              <a:spLocks noChangeShapeType="1"/>
            </p:cNvSpPr>
            <p:nvPr/>
          </p:nvSpPr>
          <p:spPr bwMode="auto">
            <a:xfrm>
              <a:off x="1228" y="3145"/>
              <a:ext cx="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37323" name="Rectangle 1099"/>
          <p:cNvSpPr>
            <a:spLocks noChangeArrowheads="1"/>
          </p:cNvSpPr>
          <p:nvPr/>
        </p:nvSpPr>
        <p:spPr bwMode="auto">
          <a:xfrm>
            <a:off x="1282624" y="5310189"/>
            <a:ext cx="68288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1400">
                <a:solidFill>
                  <a:srgbClr val="BC37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SSDD</a:t>
            </a:r>
          </a:p>
        </p:txBody>
      </p:sp>
      <p:sp>
        <p:nvSpPr>
          <p:cNvPr id="437324" name="AutoShape 1100"/>
          <p:cNvSpPr>
            <a:spLocks noChangeArrowheads="1"/>
          </p:cNvSpPr>
          <p:nvPr/>
        </p:nvSpPr>
        <p:spPr bwMode="auto">
          <a:xfrm rot="20641208">
            <a:off x="1769287" y="2236086"/>
            <a:ext cx="2603357" cy="376054"/>
          </a:xfrm>
          <a:prstGeom prst="parallelogram">
            <a:avLst>
              <a:gd name="adj" fmla="val 23492"/>
            </a:avLst>
          </a:prstGeom>
          <a:gradFill rotWithShape="0">
            <a:gsLst>
              <a:gs pos="0">
                <a:srgbClr val="FE9B03"/>
              </a:gs>
              <a:gs pos="50000">
                <a:srgbClr val="FE9B03">
                  <a:gamma/>
                  <a:tint val="80000"/>
                  <a:invGamma/>
                </a:srgbClr>
              </a:gs>
              <a:gs pos="100000">
                <a:srgbClr val="FE9B03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r>
              <a:rPr lang="zh-CN" altLang="en-US" sz="1400">
                <a:solidFill>
                  <a:schemeClr val="tx1"/>
                </a:solidFill>
                <a:latin typeface="Arial" charset="0"/>
              </a:rPr>
              <a:t>系统设计复审</a:t>
            </a:r>
          </a:p>
        </p:txBody>
      </p:sp>
      <p:grpSp>
        <p:nvGrpSpPr>
          <p:cNvPr id="7" name="Group 1106"/>
          <p:cNvGrpSpPr>
            <a:grpSpLocks/>
          </p:cNvGrpSpPr>
          <p:nvPr/>
        </p:nvGrpSpPr>
        <p:grpSpPr bwMode="auto">
          <a:xfrm>
            <a:off x="3132531" y="2563813"/>
            <a:ext cx="961601" cy="660400"/>
            <a:chOff x="2105" y="1475"/>
            <a:chExt cx="656" cy="416"/>
          </a:xfrm>
        </p:grpSpPr>
        <p:sp>
          <p:nvSpPr>
            <p:cNvPr id="437331" name="AutoShape 1107"/>
            <p:cNvSpPr>
              <a:spLocks noChangeArrowheads="1"/>
            </p:cNvSpPr>
            <p:nvPr/>
          </p:nvSpPr>
          <p:spPr bwMode="auto">
            <a:xfrm>
              <a:off x="2105" y="1475"/>
              <a:ext cx="656" cy="416"/>
            </a:xfrm>
            <a:prstGeom prst="diamond">
              <a:avLst/>
            </a:prstGeom>
            <a:gradFill rotWithShape="0">
              <a:gsLst>
                <a:gs pos="0">
                  <a:srgbClr val="F35B1B"/>
                </a:gs>
                <a:gs pos="100000">
                  <a:srgbClr val="F35B1B">
                    <a:gamma/>
                    <a:shade val="89804"/>
                    <a:invGamma/>
                  </a:srgbClr>
                </a:gs>
              </a:gsLst>
              <a:path path="rect">
                <a:fillToRect r="100000" b="100000"/>
              </a:path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32" name="Rectangle 1108"/>
            <p:cNvSpPr>
              <a:spLocks noChangeArrowheads="1"/>
            </p:cNvSpPr>
            <p:nvPr/>
          </p:nvSpPr>
          <p:spPr bwMode="auto">
            <a:xfrm>
              <a:off x="2268" y="1605"/>
              <a:ext cx="384" cy="192"/>
            </a:xfrm>
            <a:prstGeom prst="rect">
              <a:avLst/>
            </a:prstGeom>
            <a:solidFill>
              <a:srgbClr val="FAFD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AD6900"/>
                  </a:solidFill>
                  <a:latin typeface="Arial" charset="0"/>
                </a:rPr>
                <a:t>SDR</a:t>
              </a:r>
            </a:p>
          </p:txBody>
        </p:sp>
      </p:grpSp>
      <p:sp>
        <p:nvSpPr>
          <p:cNvPr id="437333" name="AutoShape 1109"/>
          <p:cNvSpPr>
            <a:spLocks noChangeArrowheads="1"/>
          </p:cNvSpPr>
          <p:nvPr/>
        </p:nvSpPr>
        <p:spPr bwMode="auto">
          <a:xfrm rot="20583984">
            <a:off x="1616838" y="2105442"/>
            <a:ext cx="1256237" cy="462717"/>
          </a:xfrm>
          <a:prstGeom prst="parallelogram">
            <a:avLst>
              <a:gd name="adj" fmla="val 36714"/>
            </a:avLst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r>
              <a:rPr lang="zh-CN" altLang="en-US" sz="1600" i="1">
                <a:solidFill>
                  <a:srgbClr val="000000"/>
                </a:solidFill>
                <a:latin typeface="Arial" charset="0"/>
              </a:rPr>
              <a:t>开始:</a:t>
            </a:r>
          </a:p>
        </p:txBody>
      </p:sp>
      <p:sp>
        <p:nvSpPr>
          <p:cNvPr id="437334" name="AutoShape 1110"/>
          <p:cNvSpPr>
            <a:spLocks noChangeArrowheads="1"/>
          </p:cNvSpPr>
          <p:nvPr/>
        </p:nvSpPr>
        <p:spPr bwMode="auto">
          <a:xfrm rot="20748653">
            <a:off x="5121696" y="1240723"/>
            <a:ext cx="2247155" cy="376054"/>
          </a:xfrm>
          <a:prstGeom prst="parallelogram">
            <a:avLst>
              <a:gd name="adj" fmla="val 20911"/>
            </a:avLst>
          </a:prstGeom>
          <a:gradFill rotWithShape="0">
            <a:gsLst>
              <a:gs pos="0">
                <a:srgbClr val="FE9B03"/>
              </a:gs>
              <a:gs pos="50000">
                <a:srgbClr val="FE9B03">
                  <a:gamma/>
                  <a:tint val="80000"/>
                  <a:invGamma/>
                </a:srgbClr>
              </a:gs>
              <a:gs pos="100000">
                <a:srgbClr val="FE9B03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Arial" charset="0"/>
              </a:rPr>
              <a:t>软件说明复审</a:t>
            </a:r>
          </a:p>
        </p:txBody>
      </p:sp>
      <p:grpSp>
        <p:nvGrpSpPr>
          <p:cNvPr id="8" name="Group 1116"/>
          <p:cNvGrpSpPr>
            <a:grpSpLocks/>
          </p:cNvGrpSpPr>
          <p:nvPr/>
        </p:nvGrpSpPr>
        <p:grpSpPr bwMode="auto">
          <a:xfrm>
            <a:off x="5044006" y="1955800"/>
            <a:ext cx="963066" cy="660400"/>
            <a:chOff x="3056" y="1265"/>
            <a:chExt cx="656" cy="416"/>
          </a:xfrm>
        </p:grpSpPr>
        <p:sp>
          <p:nvSpPr>
            <p:cNvPr id="437341" name="AutoShape 1117"/>
            <p:cNvSpPr>
              <a:spLocks noChangeArrowheads="1"/>
            </p:cNvSpPr>
            <p:nvPr/>
          </p:nvSpPr>
          <p:spPr bwMode="auto">
            <a:xfrm>
              <a:off x="3056" y="1265"/>
              <a:ext cx="656" cy="416"/>
            </a:xfrm>
            <a:prstGeom prst="diamond">
              <a:avLst/>
            </a:prstGeom>
            <a:gradFill rotWithShape="0">
              <a:gsLst>
                <a:gs pos="0">
                  <a:srgbClr val="F35B1B"/>
                </a:gs>
                <a:gs pos="100000">
                  <a:srgbClr val="F35B1B">
                    <a:gamma/>
                    <a:shade val="89804"/>
                    <a:invGamma/>
                  </a:srgbClr>
                </a:gs>
              </a:gsLst>
              <a:path path="rect">
                <a:fillToRect r="100000" b="100000"/>
              </a:path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342" name="Rectangle 1118"/>
            <p:cNvSpPr>
              <a:spLocks noChangeArrowheads="1"/>
            </p:cNvSpPr>
            <p:nvPr/>
          </p:nvSpPr>
          <p:spPr bwMode="auto">
            <a:xfrm>
              <a:off x="3220" y="1395"/>
              <a:ext cx="377" cy="192"/>
            </a:xfrm>
            <a:prstGeom prst="rect">
              <a:avLst/>
            </a:prstGeom>
            <a:solidFill>
              <a:srgbClr val="FAFD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AD6900"/>
                  </a:solidFill>
                  <a:latin typeface="Arial" charset="0"/>
                </a:rPr>
                <a:t>SSR</a:t>
              </a:r>
            </a:p>
          </p:txBody>
        </p:sp>
      </p:grpSp>
      <p:sp>
        <p:nvSpPr>
          <p:cNvPr id="437343" name="AutoShape 1119"/>
          <p:cNvSpPr>
            <a:spLocks noChangeArrowheads="1"/>
          </p:cNvSpPr>
          <p:nvPr/>
        </p:nvSpPr>
        <p:spPr bwMode="auto">
          <a:xfrm rot="20722628">
            <a:off x="4895452" y="1121417"/>
            <a:ext cx="858529" cy="443220"/>
          </a:xfrm>
          <a:prstGeom prst="parallelogram">
            <a:avLst>
              <a:gd name="adj" fmla="val 18729"/>
            </a:avLst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sz="1600" i="1">
                <a:solidFill>
                  <a:srgbClr val="000000"/>
                </a:solidFill>
                <a:latin typeface="Arial" charset="0"/>
              </a:rPr>
              <a:t>完成:</a:t>
            </a:r>
          </a:p>
        </p:txBody>
      </p:sp>
      <p:grpSp>
        <p:nvGrpSpPr>
          <p:cNvPr id="9" name="Group 1120"/>
          <p:cNvGrpSpPr>
            <a:grpSpLocks/>
          </p:cNvGrpSpPr>
          <p:nvPr/>
        </p:nvGrpSpPr>
        <p:grpSpPr bwMode="auto">
          <a:xfrm>
            <a:off x="6889516" y="2557463"/>
            <a:ext cx="710940" cy="823912"/>
            <a:chOff x="5147" y="1448"/>
            <a:chExt cx="485" cy="519"/>
          </a:xfrm>
        </p:grpSpPr>
        <p:grpSp>
          <p:nvGrpSpPr>
            <p:cNvPr id="10" name="Group 1121"/>
            <p:cNvGrpSpPr>
              <a:grpSpLocks/>
            </p:cNvGrpSpPr>
            <p:nvPr/>
          </p:nvGrpSpPr>
          <p:grpSpPr bwMode="auto">
            <a:xfrm>
              <a:off x="5147" y="1448"/>
              <a:ext cx="485" cy="519"/>
              <a:chOff x="5154" y="1448"/>
              <a:chExt cx="485" cy="519"/>
            </a:xfrm>
          </p:grpSpPr>
          <p:sp>
            <p:nvSpPr>
              <p:cNvPr id="437346" name="Rectangle 1122"/>
              <p:cNvSpPr>
                <a:spLocks noChangeArrowheads="1"/>
              </p:cNvSpPr>
              <p:nvPr/>
            </p:nvSpPr>
            <p:spPr bwMode="auto">
              <a:xfrm>
                <a:off x="5205" y="1453"/>
                <a:ext cx="434" cy="471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47" name="Rectangle 1123"/>
              <p:cNvSpPr>
                <a:spLocks noChangeArrowheads="1"/>
              </p:cNvSpPr>
              <p:nvPr/>
            </p:nvSpPr>
            <p:spPr bwMode="auto">
              <a:xfrm>
                <a:off x="5184" y="1464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48" name="Rectangle 1124"/>
              <p:cNvSpPr>
                <a:spLocks noChangeArrowheads="1"/>
              </p:cNvSpPr>
              <p:nvPr/>
            </p:nvSpPr>
            <p:spPr bwMode="auto">
              <a:xfrm>
                <a:off x="5168" y="1479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49" name="Rectangle 1125"/>
              <p:cNvSpPr>
                <a:spLocks noChangeArrowheads="1"/>
              </p:cNvSpPr>
              <p:nvPr/>
            </p:nvSpPr>
            <p:spPr bwMode="auto">
              <a:xfrm>
                <a:off x="5154" y="1497"/>
                <a:ext cx="433" cy="470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50" name="Arc 1126"/>
              <p:cNvSpPr>
                <a:spLocks/>
              </p:cNvSpPr>
              <p:nvPr/>
            </p:nvSpPr>
            <p:spPr bwMode="auto">
              <a:xfrm>
                <a:off x="5163" y="1448"/>
                <a:ext cx="50" cy="48"/>
              </a:xfrm>
              <a:custGeom>
                <a:avLst/>
                <a:gdLst>
                  <a:gd name="G0" fmla="+- 21595 0 0"/>
                  <a:gd name="G1" fmla="+- 21596 0 0"/>
                  <a:gd name="G2" fmla="+- 21600 0 0"/>
                  <a:gd name="T0" fmla="*/ 0 w 21595"/>
                  <a:gd name="T1" fmla="*/ 21146 h 21596"/>
                  <a:gd name="T2" fmla="*/ 21163 w 21595"/>
                  <a:gd name="T3" fmla="*/ 0 h 21596"/>
                  <a:gd name="T4" fmla="*/ 21595 w 21595"/>
                  <a:gd name="T5" fmla="*/ 2159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5" h="21596" fill="none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</a:path>
                  <a:path w="21595" h="21596" stroke="0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  <a:lnTo>
                      <a:pt x="21595" y="21596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51" name="Line 1127"/>
              <p:cNvSpPr>
                <a:spLocks noChangeShapeType="1"/>
              </p:cNvSpPr>
              <p:nvPr/>
            </p:nvSpPr>
            <p:spPr bwMode="auto">
              <a:xfrm>
                <a:off x="5187" y="1944"/>
                <a:ext cx="6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52" name="Rectangle 1128"/>
              <p:cNvSpPr>
                <a:spLocks noChangeArrowheads="1"/>
              </p:cNvSpPr>
              <p:nvPr/>
            </p:nvSpPr>
            <p:spPr bwMode="auto">
              <a:xfrm>
                <a:off x="5197" y="1565"/>
                <a:ext cx="350" cy="112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53" name="Line 1129"/>
              <p:cNvSpPr>
                <a:spLocks noChangeShapeType="1"/>
              </p:cNvSpPr>
              <p:nvPr/>
            </p:nvSpPr>
            <p:spPr bwMode="auto">
              <a:xfrm>
                <a:off x="5185" y="1924"/>
                <a:ext cx="6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54" name="Line 1130"/>
              <p:cNvSpPr>
                <a:spLocks noChangeShapeType="1"/>
              </p:cNvSpPr>
              <p:nvPr/>
            </p:nvSpPr>
            <p:spPr bwMode="auto">
              <a:xfrm>
                <a:off x="5485" y="1531"/>
                <a:ext cx="5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7355" name="Rectangle 1131"/>
            <p:cNvSpPr>
              <a:spLocks noChangeArrowheads="1"/>
            </p:cNvSpPr>
            <p:nvPr/>
          </p:nvSpPr>
          <p:spPr bwMode="auto">
            <a:xfrm>
              <a:off x="5192" y="1528"/>
              <a:ext cx="377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SRS</a:t>
              </a:r>
            </a:p>
          </p:txBody>
        </p:sp>
      </p:grpSp>
      <p:grpSp>
        <p:nvGrpSpPr>
          <p:cNvPr id="11" name="Group 1132"/>
          <p:cNvGrpSpPr>
            <a:grpSpLocks/>
          </p:cNvGrpSpPr>
          <p:nvPr/>
        </p:nvGrpSpPr>
        <p:grpSpPr bwMode="auto">
          <a:xfrm>
            <a:off x="7043431" y="2994026"/>
            <a:ext cx="710939" cy="823913"/>
            <a:chOff x="4614" y="2129"/>
            <a:chExt cx="485" cy="519"/>
          </a:xfrm>
        </p:grpSpPr>
        <p:grpSp>
          <p:nvGrpSpPr>
            <p:cNvPr id="12" name="Group 1133"/>
            <p:cNvGrpSpPr>
              <a:grpSpLocks/>
            </p:cNvGrpSpPr>
            <p:nvPr/>
          </p:nvGrpSpPr>
          <p:grpSpPr bwMode="auto">
            <a:xfrm>
              <a:off x="4614" y="2129"/>
              <a:ext cx="485" cy="519"/>
              <a:chOff x="4614" y="2129"/>
              <a:chExt cx="485" cy="519"/>
            </a:xfrm>
          </p:grpSpPr>
          <p:sp>
            <p:nvSpPr>
              <p:cNvPr id="437358" name="Rectangle 1134"/>
              <p:cNvSpPr>
                <a:spLocks noChangeArrowheads="1"/>
              </p:cNvSpPr>
              <p:nvPr/>
            </p:nvSpPr>
            <p:spPr bwMode="auto">
              <a:xfrm>
                <a:off x="4666" y="2134"/>
                <a:ext cx="433" cy="471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59" name="Rectangle 1135"/>
              <p:cNvSpPr>
                <a:spLocks noChangeArrowheads="1"/>
              </p:cNvSpPr>
              <p:nvPr/>
            </p:nvSpPr>
            <p:spPr bwMode="auto">
              <a:xfrm>
                <a:off x="4645" y="2145"/>
                <a:ext cx="441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60" name="Rectangle 1136"/>
              <p:cNvSpPr>
                <a:spLocks noChangeArrowheads="1"/>
              </p:cNvSpPr>
              <p:nvPr/>
            </p:nvSpPr>
            <p:spPr bwMode="auto">
              <a:xfrm>
                <a:off x="4628" y="2160"/>
                <a:ext cx="442" cy="479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61" name="Rectangle 1137"/>
              <p:cNvSpPr>
                <a:spLocks noChangeArrowheads="1"/>
              </p:cNvSpPr>
              <p:nvPr/>
            </p:nvSpPr>
            <p:spPr bwMode="auto">
              <a:xfrm>
                <a:off x="4614" y="2178"/>
                <a:ext cx="433" cy="470"/>
              </a:xfrm>
              <a:prstGeom prst="rect">
                <a:avLst/>
              </a:prstGeom>
              <a:solidFill>
                <a:srgbClr val="FCFEB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62" name="Arc 1138"/>
              <p:cNvSpPr>
                <a:spLocks/>
              </p:cNvSpPr>
              <p:nvPr/>
            </p:nvSpPr>
            <p:spPr bwMode="auto">
              <a:xfrm>
                <a:off x="4623" y="2129"/>
                <a:ext cx="50" cy="48"/>
              </a:xfrm>
              <a:custGeom>
                <a:avLst/>
                <a:gdLst>
                  <a:gd name="G0" fmla="+- 21595 0 0"/>
                  <a:gd name="G1" fmla="+- 21596 0 0"/>
                  <a:gd name="G2" fmla="+- 21600 0 0"/>
                  <a:gd name="T0" fmla="*/ 0 w 21595"/>
                  <a:gd name="T1" fmla="*/ 21146 h 21596"/>
                  <a:gd name="T2" fmla="*/ 21163 w 21595"/>
                  <a:gd name="T3" fmla="*/ 0 h 21596"/>
                  <a:gd name="T4" fmla="*/ 21595 w 21595"/>
                  <a:gd name="T5" fmla="*/ 2159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5" h="21596" fill="none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</a:path>
                  <a:path w="21595" h="21596" stroke="0" extrusionOk="0">
                    <a:moveTo>
                      <a:pt x="-1" y="21145"/>
                    </a:moveTo>
                    <a:cubicBezTo>
                      <a:pt x="241" y="9562"/>
                      <a:pt x="9579" y="232"/>
                      <a:pt x="21163" y="0"/>
                    </a:cubicBezTo>
                    <a:lnTo>
                      <a:pt x="21595" y="21596"/>
                    </a:lnTo>
                    <a:close/>
                  </a:path>
                </a:pathLst>
              </a:custGeom>
              <a:solidFill>
                <a:srgbClr val="FCFEB9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63" name="Line 1139"/>
              <p:cNvSpPr>
                <a:spLocks noChangeShapeType="1"/>
              </p:cNvSpPr>
              <p:nvPr/>
            </p:nvSpPr>
            <p:spPr bwMode="auto">
              <a:xfrm>
                <a:off x="4647" y="2625"/>
                <a:ext cx="6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64" name="Rectangle 1140"/>
              <p:cNvSpPr>
                <a:spLocks noChangeArrowheads="1"/>
              </p:cNvSpPr>
              <p:nvPr/>
            </p:nvSpPr>
            <p:spPr bwMode="auto">
              <a:xfrm>
                <a:off x="4657" y="2246"/>
                <a:ext cx="351" cy="112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65" name="Line 1141"/>
              <p:cNvSpPr>
                <a:spLocks noChangeShapeType="1"/>
              </p:cNvSpPr>
              <p:nvPr/>
            </p:nvSpPr>
            <p:spPr bwMode="auto">
              <a:xfrm>
                <a:off x="4646" y="2605"/>
                <a:ext cx="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366" name="Line 1142"/>
              <p:cNvSpPr>
                <a:spLocks noChangeShapeType="1"/>
              </p:cNvSpPr>
              <p:nvPr/>
            </p:nvSpPr>
            <p:spPr bwMode="auto">
              <a:xfrm>
                <a:off x="4945" y="2212"/>
                <a:ext cx="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7367" name="Rectangle 1143"/>
            <p:cNvSpPr>
              <a:spLocks noChangeArrowheads="1"/>
            </p:cNvSpPr>
            <p:nvPr/>
          </p:nvSpPr>
          <p:spPr bwMode="auto">
            <a:xfrm>
              <a:off x="4695" y="2212"/>
              <a:ext cx="329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1400">
                  <a:solidFill>
                    <a:srgbClr val="712000"/>
                  </a:solidFill>
                  <a:latin typeface="Arial" charset="0"/>
                </a:rPr>
                <a:t>IRS</a:t>
              </a:r>
            </a:p>
          </p:txBody>
        </p:sp>
      </p:grpSp>
      <p:sp>
        <p:nvSpPr>
          <p:cNvPr id="437368" name="AutoShape 1144"/>
          <p:cNvSpPr>
            <a:spLocks noChangeArrowheads="1"/>
          </p:cNvSpPr>
          <p:nvPr/>
        </p:nvSpPr>
        <p:spPr bwMode="auto">
          <a:xfrm rot="20637155">
            <a:off x="5328382" y="4416424"/>
            <a:ext cx="3789233" cy="487367"/>
          </a:xfrm>
          <a:prstGeom prst="parallelogram">
            <a:avLst>
              <a:gd name="adj" fmla="val 78621"/>
            </a:avLst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合同 </a:t>
            </a:r>
            <a:r>
              <a:rPr lang="zh-CN" altLang="en-US" sz="1400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(内部的或子合同)</a:t>
            </a:r>
          </a:p>
        </p:txBody>
      </p:sp>
      <p:sp>
        <p:nvSpPr>
          <p:cNvPr id="437369" name="Rectangle 1145"/>
          <p:cNvSpPr>
            <a:spLocks noChangeArrowheads="1"/>
          </p:cNvSpPr>
          <p:nvPr/>
        </p:nvSpPr>
        <p:spPr bwMode="auto">
          <a:xfrm>
            <a:off x="171505" y="1230313"/>
            <a:ext cx="1918796" cy="397545"/>
          </a:xfrm>
          <a:prstGeom prst="rect">
            <a:avLst/>
          </a:prstGeom>
          <a:solidFill>
            <a:srgbClr val="FE3D5B"/>
          </a:solidFill>
          <a:ln w="25400">
            <a:solidFill>
              <a:srgbClr val="FAFD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对每个 </a:t>
            </a: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CSCI ...</a:t>
            </a:r>
            <a:endParaRPr lang="en-US" altLang="zh-CN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37370" name="AutoShape 1146"/>
          <p:cNvSpPr>
            <a:spLocks noChangeArrowheads="1"/>
          </p:cNvSpPr>
          <p:nvPr/>
        </p:nvSpPr>
        <p:spPr bwMode="auto">
          <a:xfrm rot="20525530">
            <a:off x="3435755" y="5045269"/>
            <a:ext cx="2029161" cy="482213"/>
          </a:xfrm>
          <a:prstGeom prst="parallelogram">
            <a:avLst>
              <a:gd name="adj" fmla="val 71931"/>
            </a:avLst>
          </a:prstGeom>
          <a:solidFill>
            <a:srgbClr val="B5B5B5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Arial" charset="0"/>
              </a:rPr>
              <a:t>生产者和用户</a:t>
            </a:r>
          </a:p>
        </p:txBody>
      </p:sp>
      <p:graphicFrame>
        <p:nvGraphicFramePr>
          <p:cNvPr id="437371" name="Object 1147"/>
          <p:cNvGraphicFramePr>
            <a:graphicFrameLocks/>
          </p:cNvGraphicFramePr>
          <p:nvPr/>
        </p:nvGraphicFramePr>
        <p:xfrm>
          <a:off x="3384659" y="947738"/>
          <a:ext cx="1017303" cy="931862"/>
        </p:xfrm>
        <a:graphic>
          <a:graphicData uri="http://schemas.openxmlformats.org/presentationml/2006/ole">
            <p:oleObj spid="_x0000_s45075" name="ClipArt" r:id="rId5" imgW="11804515" imgH="9970851" progId="">
              <p:embed/>
            </p:oleObj>
          </a:graphicData>
        </a:graphic>
      </p:graphicFrame>
      <p:grpSp>
        <p:nvGrpSpPr>
          <p:cNvPr id="13" name="Group 1035"/>
          <p:cNvGrpSpPr>
            <a:grpSpLocks/>
          </p:cNvGrpSpPr>
          <p:nvPr/>
        </p:nvGrpSpPr>
        <p:grpSpPr bwMode="auto">
          <a:xfrm>
            <a:off x="4098529" y="4321176"/>
            <a:ext cx="570218" cy="677863"/>
            <a:chOff x="2822" y="2481"/>
            <a:chExt cx="389" cy="427"/>
          </a:xfrm>
        </p:grpSpPr>
        <p:sp>
          <p:nvSpPr>
            <p:cNvPr id="437260" name="Freeform 1036"/>
            <p:cNvSpPr>
              <a:spLocks/>
            </p:cNvSpPr>
            <p:nvPr/>
          </p:nvSpPr>
          <p:spPr bwMode="auto">
            <a:xfrm>
              <a:off x="2915" y="2643"/>
              <a:ext cx="40" cy="265"/>
            </a:xfrm>
            <a:custGeom>
              <a:avLst/>
              <a:gdLst/>
              <a:ahLst/>
              <a:cxnLst>
                <a:cxn ang="0">
                  <a:pos x="39" y="264"/>
                </a:cxn>
                <a:cxn ang="0">
                  <a:pos x="39" y="18"/>
                </a:cxn>
                <a:cxn ang="0">
                  <a:pos x="0" y="0"/>
                </a:cxn>
                <a:cxn ang="0">
                  <a:pos x="0" y="229"/>
                </a:cxn>
                <a:cxn ang="0">
                  <a:pos x="39" y="264"/>
                </a:cxn>
              </a:cxnLst>
              <a:rect l="0" t="0" r="r" b="b"/>
              <a:pathLst>
                <a:path w="40" h="265">
                  <a:moveTo>
                    <a:pt x="39" y="264"/>
                  </a:moveTo>
                  <a:lnTo>
                    <a:pt x="39" y="18"/>
                  </a:lnTo>
                  <a:lnTo>
                    <a:pt x="0" y="0"/>
                  </a:lnTo>
                  <a:lnTo>
                    <a:pt x="0" y="229"/>
                  </a:lnTo>
                  <a:lnTo>
                    <a:pt x="39" y="264"/>
                  </a:lnTo>
                </a:path>
              </a:pathLst>
            </a:custGeom>
            <a:solidFill>
              <a:srgbClr val="008080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261" name="Freeform 1037"/>
            <p:cNvSpPr>
              <a:spLocks/>
            </p:cNvSpPr>
            <p:nvPr/>
          </p:nvSpPr>
          <p:spPr bwMode="auto">
            <a:xfrm>
              <a:off x="2869" y="2500"/>
              <a:ext cx="342" cy="408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341" y="71"/>
                </a:cxn>
                <a:cxn ang="0">
                  <a:pos x="251" y="106"/>
                </a:cxn>
                <a:cxn ang="0">
                  <a:pos x="251" y="353"/>
                </a:cxn>
                <a:cxn ang="0">
                  <a:pos x="90" y="407"/>
                </a:cxn>
                <a:cxn ang="0">
                  <a:pos x="90" y="159"/>
                </a:cxn>
                <a:cxn ang="0">
                  <a:pos x="0" y="194"/>
                </a:cxn>
                <a:cxn ang="0">
                  <a:pos x="159" y="0"/>
                </a:cxn>
              </a:cxnLst>
              <a:rect l="0" t="0" r="r" b="b"/>
              <a:pathLst>
                <a:path w="342" h="408">
                  <a:moveTo>
                    <a:pt x="159" y="0"/>
                  </a:moveTo>
                  <a:lnTo>
                    <a:pt x="341" y="71"/>
                  </a:lnTo>
                  <a:lnTo>
                    <a:pt x="251" y="106"/>
                  </a:lnTo>
                  <a:lnTo>
                    <a:pt x="251" y="353"/>
                  </a:lnTo>
                  <a:lnTo>
                    <a:pt x="90" y="407"/>
                  </a:lnTo>
                  <a:lnTo>
                    <a:pt x="90" y="159"/>
                  </a:lnTo>
                  <a:lnTo>
                    <a:pt x="0" y="194"/>
                  </a:lnTo>
                  <a:lnTo>
                    <a:pt x="159" y="0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262" name="Freeform 1038"/>
            <p:cNvSpPr>
              <a:spLocks/>
            </p:cNvSpPr>
            <p:nvPr/>
          </p:nvSpPr>
          <p:spPr bwMode="auto">
            <a:xfrm>
              <a:off x="2822" y="2481"/>
              <a:ext cx="204" cy="212"/>
            </a:xfrm>
            <a:custGeom>
              <a:avLst/>
              <a:gdLst/>
              <a:ahLst/>
              <a:cxnLst>
                <a:cxn ang="0">
                  <a:pos x="45" y="211"/>
                </a:cxn>
                <a:cxn ang="0">
                  <a:pos x="0" y="193"/>
                </a:cxn>
                <a:cxn ang="0">
                  <a:pos x="157" y="0"/>
                </a:cxn>
                <a:cxn ang="0">
                  <a:pos x="203" y="18"/>
                </a:cxn>
                <a:cxn ang="0">
                  <a:pos x="45" y="211"/>
                </a:cxn>
              </a:cxnLst>
              <a:rect l="0" t="0" r="r" b="b"/>
              <a:pathLst>
                <a:path w="204" h="212">
                  <a:moveTo>
                    <a:pt x="45" y="211"/>
                  </a:moveTo>
                  <a:lnTo>
                    <a:pt x="0" y="193"/>
                  </a:lnTo>
                  <a:lnTo>
                    <a:pt x="157" y="0"/>
                  </a:lnTo>
                  <a:lnTo>
                    <a:pt x="203" y="18"/>
                  </a:lnTo>
                  <a:lnTo>
                    <a:pt x="45" y="211"/>
                  </a:lnTo>
                </a:path>
              </a:pathLst>
            </a:custGeom>
            <a:solidFill>
              <a:srgbClr val="00BF9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7251" name="AutoShape 1027"/>
          <p:cNvSpPr>
            <a:spLocks noChangeArrowheads="1"/>
          </p:cNvSpPr>
          <p:nvPr/>
        </p:nvSpPr>
        <p:spPr bwMode="auto">
          <a:xfrm rot="20640000">
            <a:off x="5357699" y="3894139"/>
            <a:ext cx="3537106" cy="790575"/>
          </a:xfrm>
          <a:prstGeom prst="parallelogram">
            <a:avLst>
              <a:gd name="adj" fmla="val 94104"/>
            </a:avLst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r>
              <a:rPr lang="zh-CN" altLang="en-US" sz="1400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开发基线</a:t>
            </a:r>
          </a:p>
          <a:p>
            <a:r>
              <a:rPr lang="en-US" altLang="zh-CN" sz="1400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</a:t>
            </a:r>
            <a:r>
              <a:rPr lang="zh-CN" altLang="en-US" sz="1400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分配基线)</a:t>
            </a:r>
          </a:p>
        </p:txBody>
      </p:sp>
      <p:grpSp>
        <p:nvGrpSpPr>
          <p:cNvPr id="14" name="Group 1046"/>
          <p:cNvGrpSpPr>
            <a:grpSpLocks/>
          </p:cNvGrpSpPr>
          <p:nvPr/>
        </p:nvGrpSpPr>
        <p:grpSpPr bwMode="auto">
          <a:xfrm>
            <a:off x="1779548" y="3986213"/>
            <a:ext cx="1059813" cy="1162050"/>
            <a:chOff x="1240" y="2355"/>
            <a:chExt cx="723" cy="732"/>
          </a:xfrm>
        </p:grpSpPr>
        <p:grpSp>
          <p:nvGrpSpPr>
            <p:cNvPr id="15" name="Group 1047"/>
            <p:cNvGrpSpPr>
              <a:grpSpLocks/>
            </p:cNvGrpSpPr>
            <p:nvPr/>
          </p:nvGrpSpPr>
          <p:grpSpPr bwMode="auto">
            <a:xfrm>
              <a:off x="1240" y="2355"/>
              <a:ext cx="723" cy="732"/>
              <a:chOff x="1240" y="2355"/>
              <a:chExt cx="723" cy="732"/>
            </a:xfrm>
          </p:grpSpPr>
          <p:grpSp>
            <p:nvGrpSpPr>
              <p:cNvPr id="16" name="Group 1048"/>
              <p:cNvGrpSpPr>
                <a:grpSpLocks/>
              </p:cNvGrpSpPr>
              <p:nvPr/>
            </p:nvGrpSpPr>
            <p:grpSpPr bwMode="auto">
              <a:xfrm>
                <a:off x="1240" y="2355"/>
                <a:ext cx="723" cy="699"/>
                <a:chOff x="1240" y="2355"/>
                <a:chExt cx="723" cy="699"/>
              </a:xfrm>
            </p:grpSpPr>
            <p:sp>
              <p:nvSpPr>
                <p:cNvPr id="437273" name="Freeform 1049"/>
                <p:cNvSpPr>
                  <a:spLocks/>
                </p:cNvSpPr>
                <p:nvPr/>
              </p:nvSpPr>
              <p:spPr bwMode="auto">
                <a:xfrm>
                  <a:off x="1240" y="2355"/>
                  <a:ext cx="705" cy="699"/>
                </a:xfrm>
                <a:custGeom>
                  <a:avLst/>
                  <a:gdLst/>
                  <a:ahLst/>
                  <a:cxnLst>
                    <a:cxn ang="0">
                      <a:pos x="161" y="609"/>
                    </a:cxn>
                    <a:cxn ang="0">
                      <a:pos x="212" y="558"/>
                    </a:cxn>
                    <a:cxn ang="0">
                      <a:pos x="266" y="500"/>
                    </a:cxn>
                    <a:cxn ang="0">
                      <a:pos x="322" y="445"/>
                    </a:cxn>
                    <a:cxn ang="0">
                      <a:pos x="365" y="397"/>
                    </a:cxn>
                    <a:cxn ang="0">
                      <a:pos x="418" y="353"/>
                    </a:cxn>
                    <a:cxn ang="0">
                      <a:pos x="475" y="308"/>
                    </a:cxn>
                    <a:cxn ang="0">
                      <a:pos x="532" y="270"/>
                    </a:cxn>
                    <a:cxn ang="0">
                      <a:pos x="461" y="263"/>
                    </a:cxn>
                    <a:cxn ang="0">
                      <a:pos x="378" y="252"/>
                    </a:cxn>
                    <a:cxn ang="0">
                      <a:pos x="293" y="232"/>
                    </a:cxn>
                    <a:cxn ang="0">
                      <a:pos x="197" y="196"/>
                    </a:cxn>
                    <a:cxn ang="0">
                      <a:pos x="113" y="158"/>
                    </a:cxn>
                    <a:cxn ang="0">
                      <a:pos x="26" y="97"/>
                    </a:cxn>
                    <a:cxn ang="0">
                      <a:pos x="41" y="28"/>
                    </a:cxn>
                    <a:cxn ang="0">
                      <a:pos x="133" y="81"/>
                    </a:cxn>
                    <a:cxn ang="0">
                      <a:pos x="228" y="122"/>
                    </a:cxn>
                    <a:cxn ang="0">
                      <a:pos x="315" y="155"/>
                    </a:cxn>
                    <a:cxn ang="0">
                      <a:pos x="403" y="175"/>
                    </a:cxn>
                    <a:cxn ang="0">
                      <a:pos x="478" y="190"/>
                    </a:cxn>
                    <a:cxn ang="0">
                      <a:pos x="534" y="196"/>
                    </a:cxn>
                    <a:cxn ang="0">
                      <a:pos x="589" y="201"/>
                    </a:cxn>
                    <a:cxn ang="0">
                      <a:pos x="704" y="222"/>
                    </a:cxn>
                    <a:cxn ang="0">
                      <a:pos x="612" y="293"/>
                    </a:cxn>
                    <a:cxn ang="0">
                      <a:pos x="577" y="312"/>
                    </a:cxn>
                    <a:cxn ang="0">
                      <a:pos x="532" y="344"/>
                    </a:cxn>
                    <a:cxn ang="0">
                      <a:pos x="490" y="384"/>
                    </a:cxn>
                    <a:cxn ang="0">
                      <a:pos x="445" y="424"/>
                    </a:cxn>
                    <a:cxn ang="0">
                      <a:pos x="403" y="462"/>
                    </a:cxn>
                    <a:cxn ang="0">
                      <a:pos x="336" y="530"/>
                    </a:cxn>
                    <a:cxn ang="0">
                      <a:pos x="295" y="576"/>
                    </a:cxn>
                    <a:cxn ang="0">
                      <a:pos x="240" y="636"/>
                    </a:cxn>
                    <a:cxn ang="0">
                      <a:pos x="186" y="698"/>
                    </a:cxn>
                  </a:cxnLst>
                  <a:rect l="0" t="0" r="r" b="b"/>
                  <a:pathLst>
                    <a:path w="705" h="699">
                      <a:moveTo>
                        <a:pt x="186" y="698"/>
                      </a:moveTo>
                      <a:lnTo>
                        <a:pt x="161" y="609"/>
                      </a:lnTo>
                      <a:lnTo>
                        <a:pt x="188" y="582"/>
                      </a:lnTo>
                      <a:lnTo>
                        <a:pt x="212" y="558"/>
                      </a:lnTo>
                      <a:lnTo>
                        <a:pt x="239" y="532"/>
                      </a:lnTo>
                      <a:lnTo>
                        <a:pt x="266" y="500"/>
                      </a:lnTo>
                      <a:lnTo>
                        <a:pt x="296" y="471"/>
                      </a:lnTo>
                      <a:lnTo>
                        <a:pt x="322" y="445"/>
                      </a:lnTo>
                      <a:lnTo>
                        <a:pt x="344" y="422"/>
                      </a:lnTo>
                      <a:lnTo>
                        <a:pt x="365" y="397"/>
                      </a:lnTo>
                      <a:lnTo>
                        <a:pt x="394" y="373"/>
                      </a:lnTo>
                      <a:lnTo>
                        <a:pt x="418" y="353"/>
                      </a:lnTo>
                      <a:lnTo>
                        <a:pt x="443" y="330"/>
                      </a:lnTo>
                      <a:lnTo>
                        <a:pt x="475" y="308"/>
                      </a:lnTo>
                      <a:lnTo>
                        <a:pt x="502" y="289"/>
                      </a:lnTo>
                      <a:lnTo>
                        <a:pt x="532" y="270"/>
                      </a:lnTo>
                      <a:lnTo>
                        <a:pt x="498" y="269"/>
                      </a:lnTo>
                      <a:lnTo>
                        <a:pt x="461" y="263"/>
                      </a:lnTo>
                      <a:lnTo>
                        <a:pt x="420" y="257"/>
                      </a:lnTo>
                      <a:lnTo>
                        <a:pt x="378" y="252"/>
                      </a:lnTo>
                      <a:lnTo>
                        <a:pt x="336" y="241"/>
                      </a:lnTo>
                      <a:lnTo>
                        <a:pt x="293" y="232"/>
                      </a:lnTo>
                      <a:lnTo>
                        <a:pt x="250" y="217"/>
                      </a:lnTo>
                      <a:lnTo>
                        <a:pt x="197" y="196"/>
                      </a:lnTo>
                      <a:lnTo>
                        <a:pt x="154" y="178"/>
                      </a:lnTo>
                      <a:lnTo>
                        <a:pt x="113" y="158"/>
                      </a:lnTo>
                      <a:lnTo>
                        <a:pt x="80" y="136"/>
                      </a:lnTo>
                      <a:lnTo>
                        <a:pt x="26" y="97"/>
                      </a:lnTo>
                      <a:lnTo>
                        <a:pt x="0" y="0"/>
                      </a:lnTo>
                      <a:lnTo>
                        <a:pt x="41" y="28"/>
                      </a:lnTo>
                      <a:lnTo>
                        <a:pt x="88" y="55"/>
                      </a:lnTo>
                      <a:lnTo>
                        <a:pt x="133" y="81"/>
                      </a:lnTo>
                      <a:lnTo>
                        <a:pt x="177" y="100"/>
                      </a:lnTo>
                      <a:lnTo>
                        <a:pt x="228" y="122"/>
                      </a:lnTo>
                      <a:lnTo>
                        <a:pt x="278" y="141"/>
                      </a:lnTo>
                      <a:lnTo>
                        <a:pt x="315" y="155"/>
                      </a:lnTo>
                      <a:lnTo>
                        <a:pt x="362" y="167"/>
                      </a:lnTo>
                      <a:lnTo>
                        <a:pt x="403" y="175"/>
                      </a:lnTo>
                      <a:lnTo>
                        <a:pt x="437" y="185"/>
                      </a:lnTo>
                      <a:lnTo>
                        <a:pt x="478" y="190"/>
                      </a:lnTo>
                      <a:lnTo>
                        <a:pt x="513" y="194"/>
                      </a:lnTo>
                      <a:lnTo>
                        <a:pt x="534" y="196"/>
                      </a:lnTo>
                      <a:lnTo>
                        <a:pt x="562" y="199"/>
                      </a:lnTo>
                      <a:lnTo>
                        <a:pt x="589" y="201"/>
                      </a:lnTo>
                      <a:lnTo>
                        <a:pt x="576" y="151"/>
                      </a:lnTo>
                      <a:lnTo>
                        <a:pt x="704" y="222"/>
                      </a:lnTo>
                      <a:lnTo>
                        <a:pt x="626" y="342"/>
                      </a:lnTo>
                      <a:lnTo>
                        <a:pt x="612" y="293"/>
                      </a:lnTo>
                      <a:lnTo>
                        <a:pt x="596" y="301"/>
                      </a:lnTo>
                      <a:lnTo>
                        <a:pt x="577" y="312"/>
                      </a:lnTo>
                      <a:lnTo>
                        <a:pt x="558" y="326"/>
                      </a:lnTo>
                      <a:lnTo>
                        <a:pt x="532" y="344"/>
                      </a:lnTo>
                      <a:lnTo>
                        <a:pt x="510" y="366"/>
                      </a:lnTo>
                      <a:lnTo>
                        <a:pt x="490" y="384"/>
                      </a:lnTo>
                      <a:lnTo>
                        <a:pt x="468" y="402"/>
                      </a:lnTo>
                      <a:lnTo>
                        <a:pt x="445" y="424"/>
                      </a:lnTo>
                      <a:lnTo>
                        <a:pt x="426" y="442"/>
                      </a:lnTo>
                      <a:lnTo>
                        <a:pt x="403" y="462"/>
                      </a:lnTo>
                      <a:lnTo>
                        <a:pt x="366" y="499"/>
                      </a:lnTo>
                      <a:lnTo>
                        <a:pt x="336" y="530"/>
                      </a:lnTo>
                      <a:lnTo>
                        <a:pt x="313" y="554"/>
                      </a:lnTo>
                      <a:lnTo>
                        <a:pt x="295" y="576"/>
                      </a:lnTo>
                      <a:lnTo>
                        <a:pt x="264" y="607"/>
                      </a:lnTo>
                      <a:lnTo>
                        <a:pt x="240" y="636"/>
                      </a:lnTo>
                      <a:lnTo>
                        <a:pt x="214" y="667"/>
                      </a:lnTo>
                      <a:lnTo>
                        <a:pt x="186" y="698"/>
                      </a:lnTo>
                    </a:path>
                  </a:pathLst>
                </a:custGeom>
                <a:solidFill>
                  <a:srgbClr val="008000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7274" name="Freeform 1050"/>
                <p:cNvSpPr>
                  <a:spLocks/>
                </p:cNvSpPr>
                <p:nvPr/>
              </p:nvSpPr>
              <p:spPr bwMode="auto">
                <a:xfrm>
                  <a:off x="1818" y="2506"/>
                  <a:ext cx="31" cy="80"/>
                </a:xfrm>
                <a:custGeom>
                  <a:avLst/>
                  <a:gdLst/>
                  <a:ahLst/>
                  <a:cxnLst>
                    <a:cxn ang="0">
                      <a:pos x="30" y="79"/>
                    </a:cxn>
                    <a:cxn ang="0">
                      <a:pos x="12" y="49"/>
                    </a:cxn>
                    <a:cxn ang="0">
                      <a:pos x="0" y="0"/>
                    </a:cxn>
                    <a:cxn ang="0">
                      <a:pos x="18" y="31"/>
                    </a:cxn>
                    <a:cxn ang="0">
                      <a:pos x="30" y="79"/>
                    </a:cxn>
                  </a:cxnLst>
                  <a:rect l="0" t="0" r="r" b="b"/>
                  <a:pathLst>
                    <a:path w="31" h="80">
                      <a:moveTo>
                        <a:pt x="30" y="79"/>
                      </a:moveTo>
                      <a:lnTo>
                        <a:pt x="12" y="49"/>
                      </a:lnTo>
                      <a:lnTo>
                        <a:pt x="0" y="0"/>
                      </a:lnTo>
                      <a:lnTo>
                        <a:pt x="18" y="31"/>
                      </a:lnTo>
                      <a:lnTo>
                        <a:pt x="30" y="79"/>
                      </a:lnTo>
                    </a:path>
                  </a:pathLst>
                </a:custGeom>
                <a:solidFill>
                  <a:srgbClr val="008000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7275" name="Freeform 1051"/>
                <p:cNvSpPr>
                  <a:spLocks/>
                </p:cNvSpPr>
                <p:nvPr/>
              </p:nvSpPr>
              <p:spPr bwMode="auto">
                <a:xfrm>
                  <a:off x="1818" y="2506"/>
                  <a:ext cx="145" cy="103"/>
                </a:xfrm>
                <a:custGeom>
                  <a:avLst/>
                  <a:gdLst/>
                  <a:ahLst/>
                  <a:cxnLst>
                    <a:cxn ang="0">
                      <a:pos x="144" y="102"/>
                    </a:cxn>
                    <a:cxn ang="0">
                      <a:pos x="124" y="71"/>
                    </a:cxn>
                    <a:cxn ang="0">
                      <a:pos x="0" y="0"/>
                    </a:cxn>
                    <a:cxn ang="0">
                      <a:pos x="19" y="32"/>
                    </a:cxn>
                    <a:cxn ang="0">
                      <a:pos x="144" y="102"/>
                    </a:cxn>
                  </a:cxnLst>
                  <a:rect l="0" t="0" r="r" b="b"/>
                  <a:pathLst>
                    <a:path w="145" h="103">
                      <a:moveTo>
                        <a:pt x="144" y="102"/>
                      </a:moveTo>
                      <a:lnTo>
                        <a:pt x="124" y="71"/>
                      </a:lnTo>
                      <a:lnTo>
                        <a:pt x="0" y="0"/>
                      </a:lnTo>
                      <a:lnTo>
                        <a:pt x="19" y="32"/>
                      </a:lnTo>
                      <a:lnTo>
                        <a:pt x="144" y="102"/>
                      </a:lnTo>
                    </a:path>
                  </a:pathLst>
                </a:custGeom>
                <a:solidFill>
                  <a:srgbClr val="008000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7276" name="Freeform 1052"/>
                <p:cNvSpPr>
                  <a:spLocks/>
                </p:cNvSpPr>
                <p:nvPr/>
              </p:nvSpPr>
              <p:spPr bwMode="auto">
                <a:xfrm>
                  <a:off x="1861" y="2671"/>
                  <a:ext cx="27" cy="55"/>
                </a:xfrm>
                <a:custGeom>
                  <a:avLst/>
                  <a:gdLst/>
                  <a:ahLst/>
                  <a:cxnLst>
                    <a:cxn ang="0">
                      <a:pos x="26" y="54"/>
                    </a:cxn>
                    <a:cxn ang="0">
                      <a:pos x="13" y="7"/>
                    </a:cxn>
                    <a:cxn ang="0">
                      <a:pos x="0" y="0"/>
                    </a:cxn>
                    <a:cxn ang="0">
                      <a:pos x="10" y="27"/>
                    </a:cxn>
                    <a:cxn ang="0">
                      <a:pos x="26" y="54"/>
                    </a:cxn>
                  </a:cxnLst>
                  <a:rect l="0" t="0" r="r" b="b"/>
                  <a:pathLst>
                    <a:path w="27" h="55">
                      <a:moveTo>
                        <a:pt x="26" y="54"/>
                      </a:moveTo>
                      <a:lnTo>
                        <a:pt x="13" y="7"/>
                      </a:lnTo>
                      <a:lnTo>
                        <a:pt x="0" y="0"/>
                      </a:lnTo>
                      <a:lnTo>
                        <a:pt x="10" y="27"/>
                      </a:lnTo>
                      <a:lnTo>
                        <a:pt x="26" y="54"/>
                      </a:lnTo>
                    </a:path>
                  </a:pathLst>
                </a:custGeom>
                <a:solidFill>
                  <a:srgbClr val="008000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7277" name="Freeform 1053"/>
              <p:cNvSpPr>
                <a:spLocks/>
              </p:cNvSpPr>
              <p:nvPr/>
            </p:nvSpPr>
            <p:spPr bwMode="auto">
              <a:xfrm>
                <a:off x="1240" y="2355"/>
                <a:ext cx="40" cy="126"/>
              </a:xfrm>
              <a:custGeom>
                <a:avLst/>
                <a:gdLst/>
                <a:ahLst/>
                <a:cxnLst>
                  <a:cxn ang="0">
                    <a:pos x="39" y="125"/>
                  </a:cxn>
                  <a:cxn ang="0">
                    <a:pos x="24" y="94"/>
                  </a:cxn>
                  <a:cxn ang="0">
                    <a:pos x="0" y="0"/>
                  </a:cxn>
                  <a:cxn ang="0">
                    <a:pos x="14" y="31"/>
                  </a:cxn>
                  <a:cxn ang="0">
                    <a:pos x="39" y="125"/>
                  </a:cxn>
                </a:cxnLst>
                <a:rect l="0" t="0" r="r" b="b"/>
                <a:pathLst>
                  <a:path w="40" h="126">
                    <a:moveTo>
                      <a:pt x="39" y="125"/>
                    </a:moveTo>
                    <a:lnTo>
                      <a:pt x="24" y="94"/>
                    </a:lnTo>
                    <a:lnTo>
                      <a:pt x="0" y="0"/>
                    </a:lnTo>
                    <a:lnTo>
                      <a:pt x="14" y="31"/>
                    </a:lnTo>
                    <a:lnTo>
                      <a:pt x="39" y="125"/>
                    </a:lnTo>
                  </a:path>
                </a:pathLst>
              </a:custGeom>
              <a:solidFill>
                <a:srgbClr val="008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7278" name="Freeform 1054"/>
              <p:cNvSpPr>
                <a:spLocks/>
              </p:cNvSpPr>
              <p:nvPr/>
            </p:nvSpPr>
            <p:spPr bwMode="auto">
              <a:xfrm>
                <a:off x="1406" y="2969"/>
                <a:ext cx="40" cy="118"/>
              </a:xfrm>
              <a:custGeom>
                <a:avLst/>
                <a:gdLst/>
                <a:ahLst/>
                <a:cxnLst>
                  <a:cxn ang="0">
                    <a:pos x="39" y="117"/>
                  </a:cxn>
                  <a:cxn ang="0">
                    <a:pos x="22" y="86"/>
                  </a:cxn>
                  <a:cxn ang="0">
                    <a:pos x="0" y="0"/>
                  </a:cxn>
                  <a:cxn ang="0">
                    <a:pos x="17" y="31"/>
                  </a:cxn>
                  <a:cxn ang="0">
                    <a:pos x="39" y="117"/>
                  </a:cxn>
                </a:cxnLst>
                <a:rect l="0" t="0" r="r" b="b"/>
                <a:pathLst>
                  <a:path w="40" h="118">
                    <a:moveTo>
                      <a:pt x="39" y="117"/>
                    </a:moveTo>
                    <a:lnTo>
                      <a:pt x="22" y="86"/>
                    </a:lnTo>
                    <a:lnTo>
                      <a:pt x="0" y="0"/>
                    </a:lnTo>
                    <a:lnTo>
                      <a:pt x="17" y="31"/>
                    </a:lnTo>
                    <a:lnTo>
                      <a:pt x="39" y="117"/>
                    </a:lnTo>
                  </a:path>
                </a:pathLst>
              </a:custGeom>
              <a:solidFill>
                <a:srgbClr val="008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7279" name="Freeform 1055"/>
            <p:cNvSpPr>
              <a:spLocks/>
            </p:cNvSpPr>
            <p:nvPr/>
          </p:nvSpPr>
          <p:spPr bwMode="auto">
            <a:xfrm>
              <a:off x="1261" y="2385"/>
              <a:ext cx="702" cy="701"/>
            </a:xfrm>
            <a:custGeom>
              <a:avLst/>
              <a:gdLst/>
              <a:ahLst/>
              <a:cxnLst>
                <a:cxn ang="0">
                  <a:pos x="162" y="610"/>
                </a:cxn>
                <a:cxn ang="0">
                  <a:pos x="210" y="558"/>
                </a:cxn>
                <a:cxn ang="0">
                  <a:pos x="266" y="500"/>
                </a:cxn>
                <a:cxn ang="0">
                  <a:pos x="318" y="445"/>
                </a:cxn>
                <a:cxn ang="0">
                  <a:pos x="365" y="400"/>
                </a:cxn>
                <a:cxn ang="0">
                  <a:pos x="415" y="353"/>
                </a:cxn>
                <a:cxn ang="0">
                  <a:pos x="472" y="309"/>
                </a:cxn>
                <a:cxn ang="0">
                  <a:pos x="529" y="271"/>
                </a:cxn>
                <a:cxn ang="0">
                  <a:pos x="458" y="263"/>
                </a:cxn>
                <a:cxn ang="0">
                  <a:pos x="375" y="251"/>
                </a:cxn>
                <a:cxn ang="0">
                  <a:pos x="292" y="233"/>
                </a:cxn>
                <a:cxn ang="0">
                  <a:pos x="194" y="197"/>
                </a:cxn>
                <a:cxn ang="0">
                  <a:pos x="115" y="159"/>
                </a:cxn>
                <a:cxn ang="0">
                  <a:pos x="25" y="98"/>
                </a:cxn>
                <a:cxn ang="0">
                  <a:pos x="40" y="28"/>
                </a:cxn>
                <a:cxn ang="0">
                  <a:pos x="133" y="78"/>
                </a:cxn>
                <a:cxn ang="0">
                  <a:pos x="227" y="124"/>
                </a:cxn>
                <a:cxn ang="0">
                  <a:pos x="313" y="155"/>
                </a:cxn>
                <a:cxn ang="0">
                  <a:pos x="400" y="179"/>
                </a:cxn>
                <a:cxn ang="0">
                  <a:pos x="475" y="191"/>
                </a:cxn>
                <a:cxn ang="0">
                  <a:pos x="532" y="199"/>
                </a:cxn>
                <a:cxn ang="0">
                  <a:pos x="586" y="201"/>
                </a:cxn>
                <a:cxn ang="0">
                  <a:pos x="701" y="225"/>
                </a:cxn>
                <a:cxn ang="0">
                  <a:pos x="611" y="293"/>
                </a:cxn>
                <a:cxn ang="0">
                  <a:pos x="573" y="313"/>
                </a:cxn>
                <a:cxn ang="0">
                  <a:pos x="529" y="346"/>
                </a:cxn>
                <a:cxn ang="0">
                  <a:pos x="486" y="384"/>
                </a:cxn>
                <a:cxn ang="0">
                  <a:pos x="441" y="423"/>
                </a:cxn>
                <a:cxn ang="0">
                  <a:pos x="401" y="463"/>
                </a:cxn>
                <a:cxn ang="0">
                  <a:pos x="335" y="531"/>
                </a:cxn>
                <a:cxn ang="0">
                  <a:pos x="293" y="577"/>
                </a:cxn>
                <a:cxn ang="0">
                  <a:pos x="237" y="637"/>
                </a:cxn>
                <a:cxn ang="0">
                  <a:pos x="185" y="700"/>
                </a:cxn>
              </a:cxnLst>
              <a:rect l="0" t="0" r="r" b="b"/>
              <a:pathLst>
                <a:path w="702" h="701">
                  <a:moveTo>
                    <a:pt x="185" y="700"/>
                  </a:moveTo>
                  <a:lnTo>
                    <a:pt x="162" y="610"/>
                  </a:lnTo>
                  <a:lnTo>
                    <a:pt x="187" y="586"/>
                  </a:lnTo>
                  <a:lnTo>
                    <a:pt x="210" y="558"/>
                  </a:lnTo>
                  <a:lnTo>
                    <a:pt x="236" y="532"/>
                  </a:lnTo>
                  <a:lnTo>
                    <a:pt x="266" y="500"/>
                  </a:lnTo>
                  <a:lnTo>
                    <a:pt x="293" y="471"/>
                  </a:lnTo>
                  <a:lnTo>
                    <a:pt x="318" y="445"/>
                  </a:lnTo>
                  <a:lnTo>
                    <a:pt x="342" y="423"/>
                  </a:lnTo>
                  <a:lnTo>
                    <a:pt x="365" y="400"/>
                  </a:lnTo>
                  <a:lnTo>
                    <a:pt x="392" y="375"/>
                  </a:lnTo>
                  <a:lnTo>
                    <a:pt x="415" y="353"/>
                  </a:lnTo>
                  <a:lnTo>
                    <a:pt x="442" y="332"/>
                  </a:lnTo>
                  <a:lnTo>
                    <a:pt x="472" y="309"/>
                  </a:lnTo>
                  <a:lnTo>
                    <a:pt x="499" y="289"/>
                  </a:lnTo>
                  <a:lnTo>
                    <a:pt x="529" y="271"/>
                  </a:lnTo>
                  <a:lnTo>
                    <a:pt x="498" y="267"/>
                  </a:lnTo>
                  <a:lnTo>
                    <a:pt x="458" y="263"/>
                  </a:lnTo>
                  <a:lnTo>
                    <a:pt x="418" y="258"/>
                  </a:lnTo>
                  <a:lnTo>
                    <a:pt x="375" y="251"/>
                  </a:lnTo>
                  <a:lnTo>
                    <a:pt x="335" y="244"/>
                  </a:lnTo>
                  <a:lnTo>
                    <a:pt x="292" y="233"/>
                  </a:lnTo>
                  <a:lnTo>
                    <a:pt x="249" y="220"/>
                  </a:lnTo>
                  <a:lnTo>
                    <a:pt x="194" y="197"/>
                  </a:lnTo>
                  <a:lnTo>
                    <a:pt x="154" y="179"/>
                  </a:lnTo>
                  <a:lnTo>
                    <a:pt x="115" y="159"/>
                  </a:lnTo>
                  <a:lnTo>
                    <a:pt x="79" y="136"/>
                  </a:lnTo>
                  <a:lnTo>
                    <a:pt x="25" y="98"/>
                  </a:lnTo>
                  <a:lnTo>
                    <a:pt x="0" y="0"/>
                  </a:lnTo>
                  <a:lnTo>
                    <a:pt x="40" y="28"/>
                  </a:lnTo>
                  <a:lnTo>
                    <a:pt x="90" y="55"/>
                  </a:lnTo>
                  <a:lnTo>
                    <a:pt x="133" y="78"/>
                  </a:lnTo>
                  <a:lnTo>
                    <a:pt x="176" y="101"/>
                  </a:lnTo>
                  <a:lnTo>
                    <a:pt x="227" y="124"/>
                  </a:lnTo>
                  <a:lnTo>
                    <a:pt x="278" y="143"/>
                  </a:lnTo>
                  <a:lnTo>
                    <a:pt x="313" y="155"/>
                  </a:lnTo>
                  <a:lnTo>
                    <a:pt x="360" y="169"/>
                  </a:lnTo>
                  <a:lnTo>
                    <a:pt x="400" y="179"/>
                  </a:lnTo>
                  <a:lnTo>
                    <a:pt x="431" y="184"/>
                  </a:lnTo>
                  <a:lnTo>
                    <a:pt x="475" y="191"/>
                  </a:lnTo>
                  <a:lnTo>
                    <a:pt x="510" y="196"/>
                  </a:lnTo>
                  <a:lnTo>
                    <a:pt x="532" y="199"/>
                  </a:lnTo>
                  <a:lnTo>
                    <a:pt x="561" y="201"/>
                  </a:lnTo>
                  <a:lnTo>
                    <a:pt x="586" y="201"/>
                  </a:lnTo>
                  <a:lnTo>
                    <a:pt x="573" y="153"/>
                  </a:lnTo>
                  <a:lnTo>
                    <a:pt x="701" y="225"/>
                  </a:lnTo>
                  <a:lnTo>
                    <a:pt x="623" y="342"/>
                  </a:lnTo>
                  <a:lnTo>
                    <a:pt x="611" y="293"/>
                  </a:lnTo>
                  <a:lnTo>
                    <a:pt x="595" y="300"/>
                  </a:lnTo>
                  <a:lnTo>
                    <a:pt x="573" y="313"/>
                  </a:lnTo>
                  <a:lnTo>
                    <a:pt x="554" y="326"/>
                  </a:lnTo>
                  <a:lnTo>
                    <a:pt x="529" y="346"/>
                  </a:lnTo>
                  <a:lnTo>
                    <a:pt x="505" y="366"/>
                  </a:lnTo>
                  <a:lnTo>
                    <a:pt x="486" y="384"/>
                  </a:lnTo>
                  <a:lnTo>
                    <a:pt x="464" y="402"/>
                  </a:lnTo>
                  <a:lnTo>
                    <a:pt x="441" y="423"/>
                  </a:lnTo>
                  <a:lnTo>
                    <a:pt x="423" y="443"/>
                  </a:lnTo>
                  <a:lnTo>
                    <a:pt x="401" y="463"/>
                  </a:lnTo>
                  <a:lnTo>
                    <a:pt x="363" y="503"/>
                  </a:lnTo>
                  <a:lnTo>
                    <a:pt x="335" y="531"/>
                  </a:lnTo>
                  <a:lnTo>
                    <a:pt x="312" y="557"/>
                  </a:lnTo>
                  <a:lnTo>
                    <a:pt x="293" y="577"/>
                  </a:lnTo>
                  <a:lnTo>
                    <a:pt x="265" y="609"/>
                  </a:lnTo>
                  <a:lnTo>
                    <a:pt x="237" y="637"/>
                  </a:lnTo>
                  <a:lnTo>
                    <a:pt x="214" y="668"/>
                  </a:lnTo>
                  <a:lnTo>
                    <a:pt x="185" y="700"/>
                  </a:lnTo>
                </a:path>
              </a:pathLst>
            </a:custGeom>
            <a:solidFill>
              <a:schemeClr val="folHlink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7378" name="Freeform 1154"/>
          <p:cNvSpPr>
            <a:spLocks/>
          </p:cNvSpPr>
          <p:nvPr/>
        </p:nvSpPr>
        <p:spPr bwMode="auto">
          <a:xfrm>
            <a:off x="3103215" y="3652838"/>
            <a:ext cx="540900" cy="792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124"/>
              </a:cxn>
              <a:cxn ang="0">
                <a:pos x="272" y="479"/>
              </a:cxn>
              <a:cxn ang="0">
                <a:pos x="0" y="355"/>
              </a:cxn>
              <a:cxn ang="0">
                <a:pos x="0" y="0"/>
              </a:cxn>
            </a:cxnLst>
            <a:rect l="0" t="0" r="r" b="b"/>
            <a:pathLst>
              <a:path w="273" h="480">
                <a:moveTo>
                  <a:pt x="0" y="0"/>
                </a:moveTo>
                <a:lnTo>
                  <a:pt x="272" y="124"/>
                </a:lnTo>
                <a:lnTo>
                  <a:pt x="272" y="479"/>
                </a:lnTo>
                <a:lnTo>
                  <a:pt x="0" y="355"/>
                </a:lnTo>
                <a:lnTo>
                  <a:pt x="0" y="0"/>
                </a:lnTo>
              </a:path>
            </a:pathLst>
          </a:custGeom>
          <a:solidFill>
            <a:srgbClr val="006600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37379" name="Freeform 1155"/>
          <p:cNvSpPr>
            <a:spLocks/>
          </p:cNvSpPr>
          <p:nvPr/>
        </p:nvSpPr>
        <p:spPr bwMode="auto">
          <a:xfrm rot="78690">
            <a:off x="3123737" y="2971800"/>
            <a:ext cx="2821769" cy="1014413"/>
          </a:xfrm>
          <a:custGeom>
            <a:avLst/>
            <a:gdLst/>
            <a:ahLst/>
            <a:cxnLst>
              <a:cxn ang="0">
                <a:pos x="0" y="301"/>
              </a:cxn>
              <a:cxn ang="0">
                <a:pos x="278" y="425"/>
              </a:cxn>
              <a:cxn ang="0">
                <a:pos x="1344" y="107"/>
              </a:cxn>
              <a:cxn ang="0">
                <a:pos x="1112" y="0"/>
              </a:cxn>
              <a:cxn ang="0">
                <a:pos x="0" y="301"/>
              </a:cxn>
            </a:cxnLst>
            <a:rect l="0" t="0" r="r" b="b"/>
            <a:pathLst>
              <a:path w="1345" h="426">
                <a:moveTo>
                  <a:pt x="0" y="301"/>
                </a:moveTo>
                <a:lnTo>
                  <a:pt x="278" y="425"/>
                </a:lnTo>
                <a:lnTo>
                  <a:pt x="1344" y="107"/>
                </a:lnTo>
                <a:lnTo>
                  <a:pt x="1112" y="0"/>
                </a:lnTo>
                <a:lnTo>
                  <a:pt x="0" y="301"/>
                </a:lnTo>
              </a:path>
            </a:pathLst>
          </a:custGeom>
          <a:solidFill>
            <a:srgbClr val="669900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37380" name="AutoShape 1156"/>
          <p:cNvSpPr>
            <a:spLocks noChangeArrowheads="1"/>
          </p:cNvSpPr>
          <p:nvPr/>
        </p:nvSpPr>
        <p:spPr bwMode="auto">
          <a:xfrm rot="20653993">
            <a:off x="3448370" y="3611760"/>
            <a:ext cx="2568177" cy="393764"/>
          </a:xfrm>
          <a:prstGeom prst="parallelogram">
            <a:avLst>
              <a:gd name="adj" fmla="val 50365"/>
            </a:avLst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99"/>
                </a:solidFill>
                <a:latin typeface="Arial" charset="0"/>
              </a:rPr>
              <a:t>软件需求分析</a:t>
            </a:r>
          </a:p>
        </p:txBody>
      </p:sp>
      <p:sp>
        <p:nvSpPr>
          <p:cNvPr id="437266" name="Freeform 1042"/>
          <p:cNvSpPr>
            <a:spLocks/>
          </p:cNvSpPr>
          <p:nvPr/>
        </p:nvSpPr>
        <p:spPr bwMode="auto">
          <a:xfrm>
            <a:off x="2826167" y="3979864"/>
            <a:ext cx="674293" cy="561975"/>
          </a:xfrm>
          <a:custGeom>
            <a:avLst/>
            <a:gdLst/>
            <a:ahLst/>
            <a:cxnLst>
              <a:cxn ang="0">
                <a:pos x="368" y="88"/>
              </a:cxn>
              <a:cxn ang="0">
                <a:pos x="0" y="194"/>
              </a:cxn>
              <a:cxn ang="0">
                <a:pos x="0" y="353"/>
              </a:cxn>
              <a:cxn ang="0">
                <a:pos x="368" y="230"/>
              </a:cxn>
              <a:cxn ang="0">
                <a:pos x="368" y="317"/>
              </a:cxn>
              <a:cxn ang="0">
                <a:pos x="459" y="141"/>
              </a:cxn>
              <a:cxn ang="0">
                <a:pos x="368" y="0"/>
              </a:cxn>
              <a:cxn ang="0">
                <a:pos x="368" y="88"/>
              </a:cxn>
            </a:cxnLst>
            <a:rect l="0" t="0" r="r" b="b"/>
            <a:pathLst>
              <a:path w="460" h="354">
                <a:moveTo>
                  <a:pt x="368" y="88"/>
                </a:moveTo>
                <a:lnTo>
                  <a:pt x="0" y="194"/>
                </a:lnTo>
                <a:lnTo>
                  <a:pt x="0" y="353"/>
                </a:lnTo>
                <a:lnTo>
                  <a:pt x="368" y="230"/>
                </a:lnTo>
                <a:lnTo>
                  <a:pt x="368" y="317"/>
                </a:lnTo>
                <a:lnTo>
                  <a:pt x="459" y="141"/>
                </a:lnTo>
                <a:lnTo>
                  <a:pt x="368" y="0"/>
                </a:lnTo>
                <a:lnTo>
                  <a:pt x="368" y="88"/>
                </a:lnTo>
              </a:path>
            </a:pathLst>
          </a:custGeom>
          <a:solidFill>
            <a:schemeClr val="folHlink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81320" dir="2319588">
              <a:schemeClr val="tx2"/>
            </a:prst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1101"/>
          <p:cNvGrpSpPr>
            <a:grpSpLocks/>
          </p:cNvGrpSpPr>
          <p:nvPr/>
        </p:nvGrpSpPr>
        <p:grpSpPr bwMode="auto">
          <a:xfrm>
            <a:off x="3302571" y="3195638"/>
            <a:ext cx="603932" cy="561975"/>
            <a:chOff x="2221" y="1864"/>
            <a:chExt cx="412" cy="354"/>
          </a:xfrm>
        </p:grpSpPr>
        <p:sp>
          <p:nvSpPr>
            <p:cNvPr id="437326" name="Freeform 1102"/>
            <p:cNvSpPr>
              <a:spLocks/>
            </p:cNvSpPr>
            <p:nvPr/>
          </p:nvSpPr>
          <p:spPr bwMode="auto">
            <a:xfrm>
              <a:off x="2489" y="2038"/>
              <a:ext cx="144" cy="46"/>
            </a:xfrm>
            <a:custGeom>
              <a:avLst/>
              <a:gdLst/>
              <a:ahLst/>
              <a:cxnLst>
                <a:cxn ang="0">
                  <a:pos x="39" y="45"/>
                </a:cxn>
                <a:cxn ang="0">
                  <a:pos x="143" y="14"/>
                </a:cxn>
                <a:cxn ang="0">
                  <a:pos x="97" y="0"/>
                </a:cxn>
                <a:cxn ang="0">
                  <a:pos x="0" y="31"/>
                </a:cxn>
                <a:cxn ang="0">
                  <a:pos x="39" y="45"/>
                </a:cxn>
              </a:cxnLst>
              <a:rect l="0" t="0" r="r" b="b"/>
              <a:pathLst>
                <a:path w="144" h="46">
                  <a:moveTo>
                    <a:pt x="39" y="45"/>
                  </a:moveTo>
                  <a:lnTo>
                    <a:pt x="143" y="14"/>
                  </a:lnTo>
                  <a:lnTo>
                    <a:pt x="97" y="0"/>
                  </a:lnTo>
                  <a:lnTo>
                    <a:pt x="0" y="31"/>
                  </a:lnTo>
                  <a:lnTo>
                    <a:pt x="39" y="45"/>
                  </a:lnTo>
                </a:path>
              </a:pathLst>
            </a:custGeom>
            <a:solidFill>
              <a:srgbClr val="00DFB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327" name="Freeform 1103"/>
            <p:cNvSpPr>
              <a:spLocks/>
            </p:cNvSpPr>
            <p:nvPr/>
          </p:nvSpPr>
          <p:spPr bwMode="auto">
            <a:xfrm>
              <a:off x="2267" y="1864"/>
              <a:ext cx="366" cy="354"/>
            </a:xfrm>
            <a:custGeom>
              <a:avLst/>
              <a:gdLst/>
              <a:ahLst/>
              <a:cxnLst>
                <a:cxn ang="0">
                  <a:pos x="115" y="36"/>
                </a:cxn>
                <a:cxn ang="0">
                  <a:pos x="262" y="0"/>
                </a:cxn>
                <a:cxn ang="0">
                  <a:pos x="262" y="220"/>
                </a:cxn>
                <a:cxn ang="0">
                  <a:pos x="365" y="187"/>
                </a:cxn>
                <a:cxn ang="0">
                  <a:pos x="200" y="353"/>
                </a:cxn>
                <a:cxn ang="0">
                  <a:pos x="0" y="299"/>
                </a:cxn>
                <a:cxn ang="0">
                  <a:pos x="115" y="265"/>
                </a:cxn>
                <a:cxn ang="0">
                  <a:pos x="115" y="36"/>
                </a:cxn>
              </a:cxnLst>
              <a:rect l="0" t="0" r="r" b="b"/>
              <a:pathLst>
                <a:path w="366" h="354">
                  <a:moveTo>
                    <a:pt x="115" y="36"/>
                  </a:moveTo>
                  <a:lnTo>
                    <a:pt x="262" y="0"/>
                  </a:lnTo>
                  <a:lnTo>
                    <a:pt x="262" y="220"/>
                  </a:lnTo>
                  <a:lnTo>
                    <a:pt x="365" y="187"/>
                  </a:lnTo>
                  <a:lnTo>
                    <a:pt x="200" y="353"/>
                  </a:lnTo>
                  <a:lnTo>
                    <a:pt x="0" y="299"/>
                  </a:lnTo>
                  <a:lnTo>
                    <a:pt x="115" y="265"/>
                  </a:lnTo>
                  <a:lnTo>
                    <a:pt x="115" y="3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328" name="Freeform 1104"/>
            <p:cNvSpPr>
              <a:spLocks/>
            </p:cNvSpPr>
            <p:nvPr/>
          </p:nvSpPr>
          <p:spPr bwMode="auto">
            <a:xfrm>
              <a:off x="2221" y="2115"/>
              <a:ext cx="158" cy="49"/>
            </a:xfrm>
            <a:custGeom>
              <a:avLst/>
              <a:gdLst/>
              <a:ahLst/>
              <a:cxnLst>
                <a:cxn ang="0">
                  <a:pos x="43" y="48"/>
                </a:cxn>
                <a:cxn ang="0">
                  <a:pos x="0" y="32"/>
                </a:cxn>
                <a:cxn ang="0">
                  <a:pos x="115" y="0"/>
                </a:cxn>
                <a:cxn ang="0">
                  <a:pos x="157" y="16"/>
                </a:cxn>
                <a:cxn ang="0">
                  <a:pos x="43" y="48"/>
                </a:cxn>
              </a:cxnLst>
              <a:rect l="0" t="0" r="r" b="b"/>
              <a:pathLst>
                <a:path w="158" h="49">
                  <a:moveTo>
                    <a:pt x="43" y="48"/>
                  </a:moveTo>
                  <a:lnTo>
                    <a:pt x="0" y="32"/>
                  </a:lnTo>
                  <a:lnTo>
                    <a:pt x="115" y="0"/>
                  </a:lnTo>
                  <a:lnTo>
                    <a:pt x="157" y="16"/>
                  </a:lnTo>
                  <a:lnTo>
                    <a:pt x="43" y="48"/>
                  </a:lnTo>
                </a:path>
              </a:pathLst>
            </a:custGeom>
            <a:solidFill>
              <a:srgbClr val="00DFB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329" name="Freeform 1105"/>
            <p:cNvSpPr>
              <a:spLocks/>
            </p:cNvSpPr>
            <p:nvPr/>
          </p:nvSpPr>
          <p:spPr bwMode="auto">
            <a:xfrm>
              <a:off x="2341" y="1881"/>
              <a:ext cx="38" cy="248"/>
            </a:xfrm>
            <a:custGeom>
              <a:avLst/>
              <a:gdLst/>
              <a:ahLst/>
              <a:cxnLst>
                <a:cxn ang="0">
                  <a:pos x="0" y="230"/>
                </a:cxn>
                <a:cxn ang="0">
                  <a:pos x="37" y="247"/>
                </a:cxn>
                <a:cxn ang="0">
                  <a:pos x="37" y="18"/>
                </a:cxn>
                <a:cxn ang="0">
                  <a:pos x="0" y="0"/>
                </a:cxn>
                <a:cxn ang="0">
                  <a:pos x="0" y="230"/>
                </a:cxn>
              </a:cxnLst>
              <a:rect l="0" t="0" r="r" b="b"/>
              <a:pathLst>
                <a:path w="38" h="248">
                  <a:moveTo>
                    <a:pt x="0" y="230"/>
                  </a:moveTo>
                  <a:lnTo>
                    <a:pt x="37" y="247"/>
                  </a:lnTo>
                  <a:lnTo>
                    <a:pt x="37" y="18"/>
                  </a:lnTo>
                  <a:lnTo>
                    <a:pt x="0" y="0"/>
                  </a:lnTo>
                  <a:lnTo>
                    <a:pt x="0" y="230"/>
                  </a:lnTo>
                </a:path>
              </a:pathLst>
            </a:custGeom>
            <a:solidFill>
              <a:srgbClr val="00BF9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111"/>
          <p:cNvGrpSpPr>
            <a:grpSpLocks/>
          </p:cNvGrpSpPr>
          <p:nvPr/>
        </p:nvGrpSpPr>
        <p:grpSpPr bwMode="auto">
          <a:xfrm>
            <a:off x="5231636" y="2573339"/>
            <a:ext cx="605397" cy="561975"/>
            <a:chOff x="3172" y="1654"/>
            <a:chExt cx="413" cy="354"/>
          </a:xfrm>
        </p:grpSpPr>
        <p:sp>
          <p:nvSpPr>
            <p:cNvPr id="437336" name="Freeform 1112"/>
            <p:cNvSpPr>
              <a:spLocks/>
            </p:cNvSpPr>
            <p:nvPr/>
          </p:nvSpPr>
          <p:spPr bwMode="auto">
            <a:xfrm>
              <a:off x="3441" y="1828"/>
              <a:ext cx="144" cy="46"/>
            </a:xfrm>
            <a:custGeom>
              <a:avLst/>
              <a:gdLst/>
              <a:ahLst/>
              <a:cxnLst>
                <a:cxn ang="0">
                  <a:pos x="39" y="45"/>
                </a:cxn>
                <a:cxn ang="0">
                  <a:pos x="143" y="14"/>
                </a:cxn>
                <a:cxn ang="0">
                  <a:pos x="97" y="0"/>
                </a:cxn>
                <a:cxn ang="0">
                  <a:pos x="0" y="31"/>
                </a:cxn>
                <a:cxn ang="0">
                  <a:pos x="39" y="45"/>
                </a:cxn>
              </a:cxnLst>
              <a:rect l="0" t="0" r="r" b="b"/>
              <a:pathLst>
                <a:path w="144" h="46">
                  <a:moveTo>
                    <a:pt x="39" y="45"/>
                  </a:moveTo>
                  <a:lnTo>
                    <a:pt x="143" y="14"/>
                  </a:lnTo>
                  <a:lnTo>
                    <a:pt x="97" y="0"/>
                  </a:lnTo>
                  <a:lnTo>
                    <a:pt x="0" y="31"/>
                  </a:lnTo>
                  <a:lnTo>
                    <a:pt x="39" y="45"/>
                  </a:lnTo>
                </a:path>
              </a:pathLst>
            </a:custGeom>
            <a:solidFill>
              <a:srgbClr val="00DFB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337" name="Freeform 1113"/>
            <p:cNvSpPr>
              <a:spLocks/>
            </p:cNvSpPr>
            <p:nvPr/>
          </p:nvSpPr>
          <p:spPr bwMode="auto">
            <a:xfrm>
              <a:off x="3219" y="1654"/>
              <a:ext cx="366" cy="354"/>
            </a:xfrm>
            <a:custGeom>
              <a:avLst/>
              <a:gdLst/>
              <a:ahLst/>
              <a:cxnLst>
                <a:cxn ang="0">
                  <a:pos x="115" y="36"/>
                </a:cxn>
                <a:cxn ang="0">
                  <a:pos x="262" y="0"/>
                </a:cxn>
                <a:cxn ang="0">
                  <a:pos x="262" y="220"/>
                </a:cxn>
                <a:cxn ang="0">
                  <a:pos x="365" y="187"/>
                </a:cxn>
                <a:cxn ang="0">
                  <a:pos x="200" y="353"/>
                </a:cxn>
                <a:cxn ang="0">
                  <a:pos x="0" y="299"/>
                </a:cxn>
                <a:cxn ang="0">
                  <a:pos x="115" y="265"/>
                </a:cxn>
                <a:cxn ang="0">
                  <a:pos x="115" y="36"/>
                </a:cxn>
              </a:cxnLst>
              <a:rect l="0" t="0" r="r" b="b"/>
              <a:pathLst>
                <a:path w="366" h="354">
                  <a:moveTo>
                    <a:pt x="115" y="36"/>
                  </a:moveTo>
                  <a:lnTo>
                    <a:pt x="262" y="0"/>
                  </a:lnTo>
                  <a:lnTo>
                    <a:pt x="262" y="220"/>
                  </a:lnTo>
                  <a:lnTo>
                    <a:pt x="365" y="187"/>
                  </a:lnTo>
                  <a:lnTo>
                    <a:pt x="200" y="353"/>
                  </a:lnTo>
                  <a:lnTo>
                    <a:pt x="0" y="299"/>
                  </a:lnTo>
                  <a:lnTo>
                    <a:pt x="115" y="265"/>
                  </a:lnTo>
                  <a:lnTo>
                    <a:pt x="115" y="3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338" name="Freeform 1114"/>
            <p:cNvSpPr>
              <a:spLocks/>
            </p:cNvSpPr>
            <p:nvPr/>
          </p:nvSpPr>
          <p:spPr bwMode="auto">
            <a:xfrm>
              <a:off x="3172" y="1905"/>
              <a:ext cx="159" cy="49"/>
            </a:xfrm>
            <a:custGeom>
              <a:avLst/>
              <a:gdLst/>
              <a:ahLst/>
              <a:cxnLst>
                <a:cxn ang="0">
                  <a:pos x="43" y="48"/>
                </a:cxn>
                <a:cxn ang="0">
                  <a:pos x="0" y="32"/>
                </a:cxn>
                <a:cxn ang="0">
                  <a:pos x="116" y="0"/>
                </a:cxn>
                <a:cxn ang="0">
                  <a:pos x="158" y="16"/>
                </a:cxn>
                <a:cxn ang="0">
                  <a:pos x="43" y="48"/>
                </a:cxn>
              </a:cxnLst>
              <a:rect l="0" t="0" r="r" b="b"/>
              <a:pathLst>
                <a:path w="159" h="49">
                  <a:moveTo>
                    <a:pt x="43" y="48"/>
                  </a:moveTo>
                  <a:lnTo>
                    <a:pt x="0" y="32"/>
                  </a:lnTo>
                  <a:lnTo>
                    <a:pt x="116" y="0"/>
                  </a:lnTo>
                  <a:lnTo>
                    <a:pt x="158" y="16"/>
                  </a:lnTo>
                  <a:lnTo>
                    <a:pt x="43" y="48"/>
                  </a:lnTo>
                </a:path>
              </a:pathLst>
            </a:custGeom>
            <a:solidFill>
              <a:srgbClr val="00DFB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339" name="Freeform 1115"/>
            <p:cNvSpPr>
              <a:spLocks/>
            </p:cNvSpPr>
            <p:nvPr/>
          </p:nvSpPr>
          <p:spPr bwMode="auto">
            <a:xfrm>
              <a:off x="3294" y="1671"/>
              <a:ext cx="37" cy="248"/>
            </a:xfrm>
            <a:custGeom>
              <a:avLst/>
              <a:gdLst/>
              <a:ahLst/>
              <a:cxnLst>
                <a:cxn ang="0">
                  <a:pos x="0" y="230"/>
                </a:cxn>
                <a:cxn ang="0">
                  <a:pos x="36" y="247"/>
                </a:cxn>
                <a:cxn ang="0">
                  <a:pos x="36" y="18"/>
                </a:cxn>
                <a:cxn ang="0">
                  <a:pos x="0" y="0"/>
                </a:cxn>
                <a:cxn ang="0">
                  <a:pos x="0" y="230"/>
                </a:cxn>
              </a:cxnLst>
              <a:rect l="0" t="0" r="r" b="b"/>
              <a:pathLst>
                <a:path w="37" h="248">
                  <a:moveTo>
                    <a:pt x="0" y="230"/>
                  </a:moveTo>
                  <a:lnTo>
                    <a:pt x="36" y="247"/>
                  </a:lnTo>
                  <a:lnTo>
                    <a:pt x="36" y="18"/>
                  </a:lnTo>
                  <a:lnTo>
                    <a:pt x="0" y="0"/>
                  </a:lnTo>
                  <a:lnTo>
                    <a:pt x="0" y="230"/>
                  </a:lnTo>
                </a:path>
              </a:pathLst>
            </a:custGeom>
            <a:solidFill>
              <a:srgbClr val="00BF9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10: Information Systems Analysis and Design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20335-6364-4392-A28B-3CA1C6A1844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236546" name="Picture 2" descr="http://www.jsmstc.com/xuanchuan/test_engineer_files/TestAdvertis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34" y="2010774"/>
            <a:ext cx="8360228" cy="3819525"/>
          </a:xfrm>
          <a:prstGeom prst="rect">
            <a:avLst/>
          </a:prstGeom>
          <a:noFill/>
        </p:spPr>
      </p:pic>
      <p:sp>
        <p:nvSpPr>
          <p:cNvPr id="5" name="标题 252"/>
          <p:cNvSpPr txBox="1">
            <a:spLocks/>
          </p:cNvSpPr>
          <p:nvPr/>
        </p:nvSpPr>
        <p:spPr>
          <a:xfrm>
            <a:off x="803275" y="466478"/>
            <a:ext cx="8340725" cy="10477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970E7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微软经验</a:t>
            </a:r>
            <a:r>
              <a:rPr kumimoji="0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970E7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</a:t>
            </a: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970E7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软件是“测”出来的测试！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970E7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z="3200" dirty="0" smtClean="0"/>
              <a:t>软件测试文档编写</a:t>
            </a:r>
            <a:endParaRPr lang="en-US" sz="3200" dirty="0" smtClean="0"/>
          </a:p>
        </p:txBody>
      </p:sp>
      <p:sp>
        <p:nvSpPr>
          <p:cNvPr id="1075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sz="2000" dirty="0" smtClean="0"/>
              <a:t>软件测试文档：</a:t>
            </a:r>
            <a:endParaRPr lang="en-US" altLang="zh-CN" sz="20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测试计划；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测试程序；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测试用例；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测试记录；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测试结果报告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缺陷报告；</a:t>
            </a:r>
            <a:endParaRPr lang="en-US" altLang="zh-CN" sz="1800" dirty="0" smtClean="0"/>
          </a:p>
        </p:txBody>
      </p:sp>
      <p:sp>
        <p:nvSpPr>
          <p:cNvPr id="1075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10752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75BA383-9C90-4EC7-8BA1-AB888C337684}" type="slidenum">
              <a:rPr lang="en-US">
                <a:cs typeface="Arial" charset="0"/>
              </a:rPr>
              <a:pPr/>
              <a:t>41</a:t>
            </a:fld>
            <a:endParaRPr lang="en-US">
              <a:cs typeface="Arial" charset="0"/>
            </a:endParaRP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181" y="1393368"/>
            <a:ext cx="3664510" cy="4909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z="3200" dirty="0" smtClean="0"/>
              <a:t>系统的技术文档和用户文档</a:t>
            </a:r>
            <a:endParaRPr lang="en-US" sz="3200" dirty="0" smtClean="0"/>
          </a:p>
        </p:txBody>
      </p:sp>
      <p:sp>
        <p:nvSpPr>
          <p:cNvPr id="1075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系统开发技术文档：</a:t>
            </a:r>
            <a:endParaRPr lang="en-US" altLang="zh-CN" sz="20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项目开发计划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软件需求规格说明书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软件设计文档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 </a:t>
            </a:r>
            <a:r>
              <a:rPr lang="zh-CN" altLang="en-US" sz="1800" dirty="0" smtClean="0"/>
              <a:t>测试文档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用户文档：</a:t>
            </a:r>
            <a:endParaRPr lang="en-US" altLang="en-US" sz="20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系统操作使用手册</a:t>
            </a:r>
            <a:endParaRPr lang="en-US" altLang="zh-CN" sz="1800" dirty="0" smtClean="0"/>
          </a:p>
          <a:p>
            <a:pPr lvl="2">
              <a:lnSpc>
                <a:spcPct val="150000"/>
              </a:lnSpc>
            </a:pPr>
            <a:r>
              <a:rPr lang="zh-CN" altLang="en-US" sz="1800" dirty="0" smtClean="0"/>
              <a:t>系统安装、维护手册</a:t>
            </a:r>
            <a:endParaRPr lang="en-US" altLang="zh-CN" sz="1800" dirty="0" smtClean="0"/>
          </a:p>
        </p:txBody>
      </p:sp>
      <p:sp>
        <p:nvSpPr>
          <p:cNvPr id="1075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10752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75BA383-9C90-4EC7-8BA1-AB888C337684}" type="slidenum">
              <a:rPr lang="en-US">
                <a:cs typeface="Arial" charset="0"/>
              </a:rPr>
              <a:pPr/>
              <a:t>42</a:t>
            </a:fld>
            <a:endParaRPr lang="en-US">
              <a:cs typeface="Arial" charset="0"/>
            </a:endParaRPr>
          </a:p>
        </p:txBody>
      </p:sp>
      <p:pic>
        <p:nvPicPr>
          <p:cNvPr id="146434" name="Picture 2" descr="http://img2.imgtn.bdimg.com/it/u=774446070,557491640&amp;fm=21&amp;gp=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5435" y="4001985"/>
            <a:ext cx="2923902" cy="2185617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156377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主要内容</a:t>
            </a:r>
            <a:endParaRPr lang="en-US" sz="3600" dirty="0" smtClean="0"/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软件系统开发：需求分析</a:t>
            </a:r>
            <a:endParaRPr lang="en-US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 系统设计</a:t>
            </a:r>
            <a:endParaRPr lang="en-US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软件系统开发： 系统实现和测试</a:t>
            </a:r>
            <a:endParaRPr lang="en-US" altLang="zh-CN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软件系统运行和维护</a:t>
            </a:r>
            <a:endParaRPr lang="en-US" sz="2400" dirty="0" smtClean="0"/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8466A54-3A5F-407C-A3E2-29BB2C95E1CC}" type="slidenum">
              <a:rPr lang="en-US">
                <a:cs typeface="Arial" charset="0"/>
              </a:rPr>
              <a:pPr/>
              <a:t>43</a:t>
            </a:fld>
            <a:endParaRPr lang="en-US">
              <a:cs typeface="Arial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17753" y="4064215"/>
            <a:ext cx="5502022" cy="6506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i.wy2.chinabm.cn/201501/28/141815884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4637" y="3961205"/>
            <a:ext cx="2652093" cy="2202772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系统提交和发布（软件交付）</a:t>
            </a:r>
            <a:endParaRPr lang="en-US" sz="3200" dirty="0" smtClean="0"/>
          </a:p>
        </p:txBody>
      </p:sp>
      <p:sp>
        <p:nvSpPr>
          <p:cNvPr id="1095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系统迁移，将系统从旧系统平滑过渡到新系统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几种系统转换的策略</a:t>
            </a:r>
            <a:r>
              <a:rPr lang="en-US" sz="2000" dirty="0" smtClean="0"/>
              <a:t>:</a:t>
            </a:r>
          </a:p>
          <a:p>
            <a:pPr lvl="2">
              <a:lnSpc>
                <a:spcPct val="150000"/>
              </a:lnSpc>
            </a:pPr>
            <a:r>
              <a:rPr lang="zh-CN" altLang="en-US" sz="2000" dirty="0" smtClean="0"/>
              <a:t>直接使用新系统</a:t>
            </a:r>
            <a:endParaRPr lang="en-US" sz="2000" dirty="0" smtClean="0"/>
          </a:p>
          <a:p>
            <a:pPr lvl="2">
              <a:lnSpc>
                <a:spcPct val="150000"/>
              </a:lnSpc>
            </a:pPr>
            <a:r>
              <a:rPr lang="zh-CN" altLang="en-US" sz="2000" dirty="0" smtClean="0"/>
              <a:t>新旧系统同时使用，并逐渐过渡到新系统</a:t>
            </a:r>
            <a:endParaRPr lang="en-US" sz="2000" dirty="0" smtClean="0"/>
          </a:p>
          <a:p>
            <a:pPr lvl="2">
              <a:lnSpc>
                <a:spcPct val="150000"/>
              </a:lnSpc>
            </a:pPr>
            <a:r>
              <a:rPr lang="zh-CN" altLang="en-US" sz="2000" dirty="0" smtClean="0"/>
              <a:t>阶段性过渡，分阶段过渡到新系统</a:t>
            </a:r>
            <a:endParaRPr lang="en-US" sz="2000" dirty="0" smtClean="0"/>
          </a:p>
          <a:p>
            <a:pPr lvl="2">
              <a:lnSpc>
                <a:spcPct val="150000"/>
              </a:lnSpc>
            </a:pPr>
            <a:r>
              <a:rPr lang="zh-CN" altLang="en-US" sz="2000" dirty="0" smtClean="0"/>
              <a:t>示范性过渡，选择部分单位率先进行转换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由验收测试确认新系统满足用户要求，可以正常工作。</a:t>
            </a:r>
            <a:endParaRPr lang="en-US" sz="2000" dirty="0" smtClean="0"/>
          </a:p>
        </p:txBody>
      </p:sp>
      <p:sp>
        <p:nvSpPr>
          <p:cNvPr id="10957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10957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5E52C1D-141E-4015-9A8A-88EAABD0704F}" type="slidenum">
              <a:rPr lang="en-US">
                <a:cs typeface="Arial" charset="0"/>
              </a:rPr>
              <a:pPr/>
              <a:t>44</a:t>
            </a:fld>
            <a:endParaRPr lang="en-US" dirty="0">
              <a:cs typeface="Arial" charset="0"/>
            </a:endParaRPr>
          </a:p>
        </p:txBody>
      </p:sp>
      <p:pic>
        <p:nvPicPr>
          <p:cNvPr id="144386" name="Picture 2" descr="http://news.mydrivers.com/img/20090318/S034816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9809" y="521748"/>
            <a:ext cx="2577938" cy="1710813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软件维护阶段的主要工作</a:t>
            </a:r>
            <a:endParaRPr lang="en-US" sz="3200" dirty="0" smtClean="0"/>
          </a:p>
        </p:txBody>
      </p:sp>
      <p:sp>
        <p:nvSpPr>
          <p:cNvPr id="11161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93700" y="1511300"/>
            <a:ext cx="4784725" cy="46148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系统日常运行的维护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修改缺陷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改进功能和性能，适应性调整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增加新的功能，系统升级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提供技术支持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服务质量（</a:t>
            </a:r>
            <a:r>
              <a:rPr lang="en-US" altLang="zh-CN" sz="2000" dirty="0" smtClean="0"/>
              <a:t>Q</a:t>
            </a:r>
            <a:r>
              <a:rPr lang="en-US" sz="2000" dirty="0" smtClean="0"/>
              <a:t>uality of </a:t>
            </a:r>
            <a:r>
              <a:rPr lang="en-US" altLang="zh-CN" sz="2000" dirty="0" smtClean="0"/>
              <a:t>S</a:t>
            </a:r>
            <a:r>
              <a:rPr lang="en-US" sz="2000" dirty="0" smtClean="0"/>
              <a:t>ervice</a:t>
            </a:r>
            <a:r>
              <a:rPr lang="zh-CN" altLang="en-US" sz="2000" dirty="0" smtClean="0"/>
              <a:t>，</a:t>
            </a:r>
            <a:r>
              <a:rPr lang="en-US" sz="2000" dirty="0" err="1" smtClean="0"/>
              <a:t>QoS</a:t>
            </a:r>
            <a:r>
              <a:rPr lang="zh-CN" altLang="en-US" sz="2000" dirty="0" smtClean="0"/>
              <a:t>）保证，系统的运行性能保证。</a:t>
            </a:r>
            <a:endParaRPr lang="en-US" sz="2000" dirty="0" smtClean="0"/>
          </a:p>
        </p:txBody>
      </p:sp>
      <p:sp>
        <p:nvSpPr>
          <p:cNvPr id="111620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11162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D051282-50C3-44EF-A07E-318537F6DFBB}" type="slidenum">
              <a:rPr lang="en-US">
                <a:cs typeface="Arial" charset="0"/>
              </a:rPr>
              <a:pPr/>
              <a:t>45</a:t>
            </a:fld>
            <a:endParaRPr lang="en-US">
              <a:cs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135" y="1175658"/>
            <a:ext cx="3225517" cy="5139456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2449" y="2853212"/>
            <a:ext cx="2729510" cy="2526311"/>
          </a:xfrm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zh-CN" altLang="en-US" sz="1800" b="1" u="sng" dirty="0" smtClean="0">
                <a:solidFill>
                  <a:srgbClr val="FF0000"/>
                </a:solidFill>
              </a:rPr>
              <a:t>需求分析</a:t>
            </a:r>
            <a:endParaRPr lang="en-US" altLang="zh-CN" sz="1800" b="1" u="sng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软件需求分析过程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软件需求分析活动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需求建模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CASE</a:t>
            </a:r>
            <a:r>
              <a:rPr lang="zh-CN" altLang="en-US" sz="1600" dirty="0" smtClean="0"/>
              <a:t>工具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软件需求规格说明书</a:t>
            </a:r>
            <a:endParaRPr lang="en-US" altLang="zh-CN" sz="1600" dirty="0" smtClean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10: Information Systems Analysis and Design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3E0334-746A-4453-AF8E-6CDBFFF9403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277425" y="2459348"/>
            <a:ext cx="2729510" cy="341894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tabLst/>
              <a:defRPr/>
            </a:pPr>
            <a:r>
              <a:rPr kumimoji="0" lang="zh-CN" alt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系统设计</a:t>
            </a:r>
            <a:endParaRPr kumimoji="0" lang="en-US" altLang="zh-CN" sz="1800" b="1" i="0" u="sng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+mn-lt"/>
                <a:cs typeface="+mn-cs"/>
              </a:rPr>
              <a:t> </a:t>
            </a:r>
            <a:r>
              <a:rPr lang="zh-CN" altLang="en-US" sz="1600" dirty="0" smtClean="0">
                <a:latin typeface="+mn-lt"/>
                <a:cs typeface="+mn-cs"/>
              </a:rPr>
              <a:t>大型系统的组成</a:t>
            </a:r>
            <a:endParaRPr lang="en-US" altLang="zh-CN" sz="1600" dirty="0" smtClean="0">
              <a:latin typeface="+mn-lt"/>
              <a:cs typeface="+mn-cs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>
                <a:latin typeface="+mn-lt"/>
                <a:cs typeface="+mn-cs"/>
              </a:rPr>
              <a:t> 软件设计的主要任务</a:t>
            </a:r>
            <a:endParaRPr lang="en-US" altLang="zh-CN" sz="1600" dirty="0" smtClean="0">
              <a:latin typeface="+mn-lt"/>
              <a:cs typeface="+mn-cs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>
                <a:latin typeface="+mn-lt"/>
                <a:cs typeface="+mn-cs"/>
              </a:rPr>
              <a:t> 概要设计阶段：数据设计、软件架构设计</a:t>
            </a:r>
            <a:endParaRPr lang="en-US" altLang="zh-CN" sz="1600" dirty="0" smtClean="0">
              <a:latin typeface="+mn-lt"/>
              <a:cs typeface="+mn-cs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>
                <a:latin typeface="+mn-lt"/>
                <a:cs typeface="+mn-cs"/>
              </a:rPr>
              <a:t> 详细设计阶段：用户界面设计、功能模块设计</a:t>
            </a:r>
            <a:endParaRPr lang="en-US" altLang="zh-CN" sz="1600" dirty="0" smtClean="0">
              <a:latin typeface="+mn-lt"/>
              <a:cs typeface="+mn-cs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>
                <a:latin typeface="+mn-lt"/>
                <a:cs typeface="+mn-cs"/>
              </a:rPr>
              <a:t> 设计工具</a:t>
            </a:r>
            <a:endParaRPr lang="en-US" altLang="zh-CN" sz="1600" dirty="0" smtClean="0">
              <a:latin typeface="+mn-lt"/>
              <a:cs typeface="+mn-cs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>
                <a:latin typeface="+mn-lt"/>
                <a:cs typeface="+mn-cs"/>
              </a:rPr>
              <a:t> 设计方案评估和选择</a:t>
            </a:r>
            <a:endParaRPr lang="en-US" altLang="en-US" sz="1600" dirty="0" smtClean="0"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buFont typeface="Wingdings" pitchFamily="2" charset="2"/>
              <a:buChar char="Ø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196777" y="2029857"/>
            <a:ext cx="2729510" cy="251839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tabLst/>
              <a:defRPr/>
            </a:pPr>
            <a:r>
              <a:rPr kumimoji="0" lang="zh-CN" alt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系统实现与测试</a:t>
            </a:r>
            <a:endParaRPr lang="en-US" altLang="zh-CN" b="1" u="sng" kern="0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1600" dirty="0" smtClean="0">
                <a:latin typeface="+mn-lt"/>
                <a:cs typeface="+mn-cs"/>
              </a:rPr>
              <a:t>编码和单元测试的过程</a:t>
            </a:r>
            <a:endParaRPr lang="en-US" altLang="zh-CN" sz="1600" dirty="0" smtClean="0"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1600" dirty="0" smtClean="0">
                <a:latin typeface="+mn-lt"/>
                <a:cs typeface="+mn-cs"/>
              </a:rPr>
              <a:t>软件开发工具</a:t>
            </a:r>
            <a:endParaRPr lang="en-US" altLang="zh-CN" sz="1600" dirty="0" smtClean="0"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1600" dirty="0" smtClean="0">
                <a:latin typeface="+mn-lt"/>
                <a:cs typeface="+mn-cs"/>
              </a:rPr>
              <a:t>软件测试流程和方法</a:t>
            </a:r>
            <a:endParaRPr lang="en-US" altLang="zh-CN" sz="1600" dirty="0" smtClean="0"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1600" dirty="0" smtClean="0">
                <a:latin typeface="+mn-lt"/>
                <a:cs typeface="+mn-cs"/>
              </a:rPr>
              <a:t>软件测试阶段划分</a:t>
            </a:r>
            <a:endParaRPr lang="en-US" altLang="zh-CN" sz="1600" dirty="0" smtClean="0"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1600" dirty="0" smtClean="0">
                <a:latin typeface="+mn-lt"/>
                <a:cs typeface="+mn-cs"/>
              </a:rPr>
              <a:t>系统和用户文档编写</a:t>
            </a:r>
            <a:endParaRPr lang="en-US" altLang="zh-CN" sz="1600" dirty="0" smtClean="0">
              <a:latin typeface="+mn-lt"/>
              <a:cs typeface="+mn-cs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4A95C2"/>
              </a:buClr>
              <a:buFont typeface="Wingdings" pitchFamily="2" charset="2"/>
              <a:buChar char="Ø"/>
            </a:pPr>
            <a:endParaRPr lang="en-US" altLang="zh-CN" dirty="0" smtClean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rgbClr val="4A95C2"/>
              </a:buClr>
              <a:buFont typeface="Wingdings" pitchFamily="2" charset="2"/>
              <a:buChar char="Ø"/>
            </a:pPr>
            <a:endParaRPr lang="zh-CN" altLang="en-US" dirty="0">
              <a:latin typeface="+mn-lt"/>
              <a:cs typeface="+mn-cs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198755" y="4640449"/>
            <a:ext cx="2729510" cy="123784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b="1" u="sng" kern="0" dirty="0" smtClean="0">
                <a:solidFill>
                  <a:srgbClr val="FFC000"/>
                </a:solidFill>
                <a:latin typeface="+mn-lt"/>
                <a:cs typeface="+mn-cs"/>
              </a:rPr>
              <a:t>系统运行与维护</a:t>
            </a:r>
            <a:endParaRPr lang="en-US" altLang="zh-CN" b="1" u="sng" kern="0" dirty="0" smtClean="0">
              <a:solidFill>
                <a:srgbClr val="FFC000"/>
              </a:solidFill>
              <a:latin typeface="+mn-lt"/>
              <a:cs typeface="+mn-cs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>
                <a:latin typeface="+mn-lt"/>
                <a:cs typeface="+mn-cs"/>
              </a:rPr>
              <a:t> 系统提交与发布</a:t>
            </a:r>
            <a:endParaRPr lang="en-US" altLang="zh-CN" sz="1600" dirty="0" smtClean="0">
              <a:latin typeface="+mn-lt"/>
              <a:cs typeface="+mn-cs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>
                <a:latin typeface="+mn-lt"/>
                <a:cs typeface="+mn-cs"/>
              </a:rPr>
              <a:t>  </a:t>
            </a:r>
            <a:r>
              <a:rPr lang="zh-CN" altLang="en-US" sz="1600" dirty="0" smtClean="0">
                <a:latin typeface="+mn-lt"/>
                <a:cs typeface="+mn-cs"/>
              </a:rPr>
              <a:t>软件维护阶段的主要工作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课外作业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0" y="1511300"/>
            <a:ext cx="7966529" cy="4614863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教材</a:t>
            </a:r>
            <a:r>
              <a:rPr lang="en-US" altLang="zh-CN" sz="2400" dirty="0" smtClean="0"/>
              <a:t>P366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10.1.2 </a:t>
            </a:r>
            <a:r>
              <a:rPr lang="zh-CN" altLang="en-US" sz="2400" dirty="0" smtClean="0"/>
              <a:t>快速测试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教材</a:t>
            </a:r>
            <a:r>
              <a:rPr lang="en-US" altLang="zh-CN" sz="2400" dirty="0" smtClean="0"/>
              <a:t>P375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10.2.5 </a:t>
            </a:r>
            <a:r>
              <a:rPr lang="zh-CN" altLang="en-US" sz="2400" dirty="0" smtClean="0"/>
              <a:t>快速测试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教材</a:t>
            </a:r>
            <a:r>
              <a:rPr lang="en-US" altLang="zh-CN" sz="2400" dirty="0" smtClean="0"/>
              <a:t>P381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10.3.4 </a:t>
            </a:r>
            <a:r>
              <a:rPr lang="zh-CN" altLang="en-US" sz="2400" dirty="0" smtClean="0"/>
              <a:t>快速测试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教材</a:t>
            </a:r>
            <a:r>
              <a:rPr lang="en-US" altLang="zh-CN" sz="2400" dirty="0" smtClean="0"/>
              <a:t>P386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10.4.6 </a:t>
            </a:r>
            <a:r>
              <a:rPr lang="zh-CN" altLang="en-US" sz="2400" dirty="0" smtClean="0"/>
              <a:t>快速测试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10: Information Systems Analysis and Design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3E0334-746A-4453-AF8E-6CDBFFF9403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 smtClean="0"/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201879" y="1748806"/>
            <a:ext cx="4429498" cy="426146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None/>
            </a:pPr>
            <a:r>
              <a:rPr lang="zh-CN" altLang="en-US" sz="2000" dirty="0" smtClean="0"/>
              <a:t>讲授：</a:t>
            </a:r>
            <a:endParaRPr lang="en-US" altLang="zh-CN" sz="20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数据库系统</a:t>
            </a:r>
            <a:endParaRPr lang="en-US" altLang="zh-CN" sz="20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信</a:t>
            </a:r>
            <a:r>
              <a:rPr lang="zh-CN" altLang="en-US" sz="2000" dirty="0" smtClean="0"/>
              <a:t>息系</a:t>
            </a:r>
            <a:r>
              <a:rPr lang="zh-CN" altLang="en-US" sz="2000" dirty="0" smtClean="0"/>
              <a:t>统分析与设计</a:t>
            </a:r>
            <a:endParaRPr lang="en-US" altLang="zh-CN" sz="2000" dirty="0" smtClean="0"/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8466A54-3A5F-407C-A3E2-29BB2C95E1CC}" type="slidenum">
              <a:rPr lang="en-US">
                <a:cs typeface="Arial" charset="0"/>
              </a:rPr>
              <a:pPr/>
              <a:t>48</a:t>
            </a:fld>
            <a:endParaRPr lang="en-US">
              <a:cs typeface="Arial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429494" y="1651825"/>
            <a:ext cx="4714506" cy="461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tabLst/>
              <a:defRPr/>
            </a:pPr>
            <a:r>
              <a:rPr lang="zh-CN" altLang="en-US" sz="2000" kern="0" dirty="0" smtClean="0">
                <a:latin typeface="+mn-lt"/>
                <a:cs typeface="+mn-cs"/>
              </a:rPr>
              <a:t>实验：</a:t>
            </a:r>
            <a:endParaRPr lang="en-US" altLang="zh-CN" sz="2000" kern="0" dirty="0" smtClean="0">
              <a:latin typeface="+mn-lt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buAutoNum type="arabicPeriod"/>
              <a:tabLst/>
              <a:defRPr/>
            </a:pP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数据库系统</a:t>
            </a:r>
            <a:endParaRPr kumimoji="0" lang="en-US" altLang="zh-CN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Clr>
                <a:srgbClr val="4A95C2"/>
              </a:buClr>
              <a:buFont typeface="Arial" pitchFamily="34" charset="0"/>
              <a:buChar char="•"/>
            </a:pPr>
            <a:r>
              <a:rPr lang="zh-CN" altLang="en-US" sz="2000" kern="0" dirty="0" smtClean="0">
                <a:latin typeface="+mn-lt"/>
                <a:cs typeface="+mn-cs"/>
              </a:rPr>
              <a:t>数据库设计（</a:t>
            </a:r>
            <a:r>
              <a:rPr lang="en-US" altLang="zh-CN" sz="2000" kern="0" dirty="0" smtClean="0">
                <a:latin typeface="+mn-lt"/>
                <a:cs typeface="+mn-cs"/>
              </a:rPr>
              <a:t>MS Access 2010)</a:t>
            </a: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A95C2"/>
              </a:buClr>
              <a:buSzTx/>
              <a:buAutoNum type="arabicPeriod"/>
              <a:tabLst/>
              <a:defRPr/>
            </a:pPr>
            <a:r>
              <a:rPr lang="zh-CN" altLang="en-US" sz="2000" kern="0" dirty="0" smtClean="0">
                <a:latin typeface="+mn-lt"/>
                <a:cs typeface="+mn-cs"/>
              </a:rPr>
              <a:t>信</a:t>
            </a:r>
            <a:r>
              <a:rPr lang="zh-CN" altLang="en-US" sz="2000" kern="0" dirty="0" smtClean="0">
                <a:latin typeface="+mn-lt"/>
                <a:cs typeface="+mn-cs"/>
              </a:rPr>
              <a:t>息系统分析与设计</a:t>
            </a:r>
            <a:endParaRPr lang="en-US" altLang="zh-CN" sz="2000" kern="0" baseline="0" dirty="0" smtClean="0">
              <a:latin typeface="+mn-lt"/>
              <a:cs typeface="+mn-cs"/>
            </a:endParaRP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Clr>
                <a:srgbClr val="4A95C2"/>
              </a:buClr>
              <a:buFont typeface="Arial" pitchFamily="34" charset="0"/>
              <a:buChar char="•"/>
            </a:pPr>
            <a:r>
              <a:rPr lang="zh-CN" altLang="en-US" sz="2000" kern="0" dirty="0" smtClean="0">
                <a:latin typeface="+mn-lt"/>
                <a:cs typeface="+mn-cs"/>
              </a:rPr>
              <a:t>数</a:t>
            </a:r>
            <a:r>
              <a:rPr lang="zh-CN" altLang="en-US" sz="2000" kern="0" dirty="0" smtClean="0">
                <a:latin typeface="+mn-lt"/>
                <a:cs typeface="+mn-cs"/>
              </a:rPr>
              <a:t>据库应用</a:t>
            </a:r>
            <a:r>
              <a:rPr lang="zh-CN" altLang="en-US" sz="2000" kern="0" dirty="0" smtClean="0"/>
              <a:t>（</a:t>
            </a:r>
            <a:r>
              <a:rPr lang="en-US" altLang="zh-CN" sz="2000" kern="0" dirty="0" smtClean="0"/>
              <a:t>MS Access 2010)</a:t>
            </a:r>
            <a:endParaRPr lang="en-US" altLang="zh-CN" sz="2000" kern="0" dirty="0" smtClean="0">
              <a:latin typeface="+mn-lt"/>
              <a:cs typeface="+mn-cs"/>
            </a:endParaRP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Clr>
                <a:srgbClr val="4A95C2"/>
              </a:buClr>
              <a:buFont typeface="Arial" pitchFamily="34" charset="0"/>
              <a:buChar char="•"/>
            </a:pPr>
            <a:endParaRPr lang="en-US" altLang="zh-CN" sz="2000" kern="0" baseline="0" dirty="0" smtClean="0">
              <a:latin typeface="+mn-lt"/>
              <a:cs typeface="+mn-cs"/>
            </a:endParaRP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Clr>
                <a:srgbClr val="4A95C2"/>
              </a:buClr>
              <a:buFont typeface="Arial" pitchFamily="34" charset="0"/>
              <a:buChar char="•"/>
            </a:pPr>
            <a:endParaRPr lang="en-US" altLang="zh-CN" sz="2000" kern="0" baseline="0" dirty="0" smtClean="0">
              <a:latin typeface="+mn-lt"/>
              <a:cs typeface="+mn-cs"/>
            </a:endParaRPr>
          </a:p>
        </p:txBody>
      </p:sp>
      <p:pic>
        <p:nvPicPr>
          <p:cNvPr id="141314" name="Picture 2" descr="http://images.china.cn/attachement/jpg/site1000/20080315/001aa0ba4549094560600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2061" y="532007"/>
            <a:ext cx="2148651" cy="1611489"/>
          </a:xfrm>
          <a:prstGeom prst="rect">
            <a:avLst/>
          </a:prstGeom>
          <a:noFill/>
        </p:spPr>
      </p:pic>
      <p:pic>
        <p:nvPicPr>
          <p:cNvPr id="141316" name="Picture 4" descr="http://img01.tooopen.com/Downs/images/2009/10/26/sy_2009102616281875206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74088" y="4726380"/>
            <a:ext cx="2192976" cy="1644732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数据库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3457" y="1511300"/>
            <a:ext cx="7765576" cy="4937125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zh-CN" sz="2000" dirty="0" smtClean="0"/>
              <a:t>计算机上存储和管理数据的方法</a:t>
            </a:r>
            <a:r>
              <a:rPr lang="zh-CN" altLang="en-US" sz="2000" dirty="0" smtClean="0"/>
              <a:t>；</a:t>
            </a:r>
            <a:endParaRPr lang="zh-CN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zh-CN" sz="2000" dirty="0" smtClean="0"/>
              <a:t>数据库管理系统和操作系统的文件系统在管理数据上的区别</a:t>
            </a:r>
            <a:r>
              <a:rPr lang="zh-CN" altLang="en-US" sz="2000" dirty="0" smtClean="0"/>
              <a:t>；</a:t>
            </a:r>
            <a:endParaRPr lang="zh-CN" altLang="zh-CN" sz="2000" dirty="0" smtClean="0"/>
          </a:p>
          <a:p>
            <a:pPr lvl="0">
              <a:lnSpc>
                <a:spcPct val="150000"/>
              </a:lnSpc>
            </a:pPr>
            <a:r>
              <a:rPr lang="zh-CN" altLang="zh-CN" sz="2000" dirty="0" smtClean="0"/>
              <a:t>数据库管理工具</a:t>
            </a:r>
            <a:r>
              <a:rPr lang="zh-CN" altLang="en-US" sz="2000" dirty="0" smtClean="0"/>
              <a:t>；</a:t>
            </a:r>
            <a:endParaRPr lang="zh-CN" altLang="zh-CN" sz="2000" dirty="0" smtClean="0"/>
          </a:p>
          <a:p>
            <a:pPr lvl="0">
              <a:lnSpc>
                <a:spcPct val="150000"/>
              </a:lnSpc>
            </a:pPr>
            <a:r>
              <a:rPr lang="zh-CN" altLang="zh-CN" sz="2000" dirty="0" smtClean="0"/>
              <a:t>关系数据库</a:t>
            </a:r>
            <a:r>
              <a:rPr lang="zh-CN" altLang="en-US" sz="2000" dirty="0" smtClean="0"/>
              <a:t>管理</a:t>
            </a:r>
            <a:r>
              <a:rPr lang="zh-CN" altLang="zh-CN" sz="2000" dirty="0" smtClean="0"/>
              <a:t>系统</a:t>
            </a:r>
            <a:r>
              <a:rPr lang="zh-CN" altLang="en-US" sz="2000" dirty="0" smtClean="0"/>
              <a:t>；</a:t>
            </a:r>
            <a:endParaRPr lang="zh-CN" altLang="zh-CN" sz="2000" dirty="0" smtClean="0"/>
          </a:p>
          <a:p>
            <a:pPr lvl="0">
              <a:lnSpc>
                <a:spcPct val="150000"/>
              </a:lnSpc>
            </a:pPr>
            <a:r>
              <a:rPr lang="zh-CN" altLang="zh-CN" sz="2000" dirty="0" smtClean="0"/>
              <a:t>数据库设计</a:t>
            </a:r>
            <a:r>
              <a:rPr lang="zh-CN" altLang="en-US" sz="2000" dirty="0" smtClean="0"/>
              <a:t>：数据库、</a:t>
            </a:r>
            <a:r>
              <a:rPr lang="zh-CN" altLang="zh-CN" sz="2000" dirty="0" smtClean="0"/>
              <a:t>基表</a:t>
            </a:r>
            <a:r>
              <a:rPr lang="zh-CN" altLang="en-US" sz="2000" dirty="0" smtClean="0"/>
              <a:t>、</a:t>
            </a:r>
            <a:r>
              <a:rPr lang="zh-CN" altLang="zh-CN" sz="2000" dirty="0" smtClean="0"/>
              <a:t>字段</a:t>
            </a:r>
            <a:r>
              <a:rPr lang="zh-CN" altLang="en-US" sz="2000" dirty="0" smtClean="0"/>
              <a:t>、</a:t>
            </a:r>
            <a:r>
              <a:rPr lang="zh-CN" altLang="zh-CN" sz="2000" dirty="0" smtClean="0"/>
              <a:t>主键</a:t>
            </a:r>
            <a:r>
              <a:rPr lang="zh-CN" altLang="en-US" sz="2000" dirty="0" smtClean="0"/>
              <a:t>；</a:t>
            </a:r>
            <a:endParaRPr lang="zh-CN" altLang="zh-CN" sz="2000" dirty="0" smtClean="0"/>
          </a:p>
          <a:p>
            <a:pPr lvl="0">
              <a:lnSpc>
                <a:spcPct val="150000"/>
              </a:lnSpc>
            </a:pPr>
            <a:r>
              <a:rPr lang="zh-CN" altLang="zh-CN" sz="2000" dirty="0" smtClean="0"/>
              <a:t>数据库操作和编程语言——</a:t>
            </a:r>
            <a:r>
              <a:rPr lang="en-US" altLang="zh-CN" sz="2000" dirty="0" smtClean="0"/>
              <a:t>SQL</a:t>
            </a:r>
            <a:r>
              <a:rPr lang="zh-CN" altLang="zh-CN" sz="2000" dirty="0" smtClean="0"/>
              <a:t>语言。</a:t>
            </a:r>
          </a:p>
          <a:p>
            <a:pPr>
              <a:lnSpc>
                <a:spcPct val="150000"/>
              </a:lnSpc>
            </a:pPr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10: Information Systems Analysis and Design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3E0334-746A-4453-AF8E-6CDBFFF94031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软件需求分析活动</a:t>
            </a:r>
            <a:endParaRPr lang="en-US" sz="3200" dirty="0" smtClean="0"/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855023" y="1511300"/>
            <a:ext cx="7932717" cy="47559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目标：明确系统做什么，而不是怎么做。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列出将开发的一个新系统或一个改进系统的软件需求清单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需求分析阶段的主要活动</a:t>
            </a:r>
            <a:r>
              <a:rPr lang="en-US" sz="20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需求的获取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分析需求（数据需求，功能需求，行为需求）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分析建模 （</a:t>
            </a:r>
            <a:r>
              <a:rPr lang="en-US" altLang="zh-CN" sz="2000" dirty="0" smtClean="0"/>
              <a:t>Analysis Modeling</a:t>
            </a:r>
            <a:r>
              <a:rPr lang="zh-CN" altLang="en-US" sz="2000" dirty="0" smtClean="0"/>
              <a:t>）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编写软件需求规格说明书（</a:t>
            </a:r>
            <a:r>
              <a:rPr lang="en-US" altLang="zh-CN" sz="2000" dirty="0" smtClean="0"/>
              <a:t>Specification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需求评审（</a:t>
            </a:r>
            <a:r>
              <a:rPr lang="en-US" altLang="zh-CN" sz="2000" dirty="0" smtClean="0"/>
              <a:t>Review</a:t>
            </a:r>
            <a:r>
              <a:rPr lang="zh-CN" altLang="en-US" sz="2000" dirty="0" smtClean="0"/>
              <a:t>）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软件需求是成功开发软件的关键（理解</a:t>
            </a:r>
            <a:r>
              <a:rPr lang="zh-CN" altLang="en-US" sz="2000" dirty="0"/>
              <a:t>题意</a:t>
            </a:r>
            <a:r>
              <a:rPr lang="zh-CN" altLang="en-US" sz="2000" dirty="0" smtClean="0"/>
              <a:t>）</a:t>
            </a:r>
            <a:endParaRPr lang="en-US" sz="2000" dirty="0" smtClean="0"/>
          </a:p>
        </p:txBody>
      </p:sp>
      <p:sp>
        <p:nvSpPr>
          <p:cNvPr id="6861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686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7CFB371-0EF6-4875-A1DF-2408FD98276A}" type="slidenum">
              <a:rPr lang="en-US">
                <a:cs typeface="Arial" charset="0"/>
              </a:rPr>
              <a:pPr/>
              <a:t>5</a:t>
            </a:fld>
            <a:endParaRPr lang="en-US">
              <a:cs typeface="Arial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4493" y="3622669"/>
            <a:ext cx="1480921" cy="208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信息系</a:t>
            </a:r>
            <a:r>
              <a:rPr lang="zh-CN" altLang="en-US" dirty="0" smtClean="0"/>
              <a:t>统分析与设计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5218" y="1511300"/>
            <a:ext cx="7683689" cy="47257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信息系统</a:t>
            </a:r>
            <a:r>
              <a:rPr lang="en-US" altLang="zh-CN" sz="2400" dirty="0" smtClean="0"/>
              <a:t>(IS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事务处理系统</a:t>
            </a:r>
            <a:r>
              <a:rPr lang="en-US" altLang="zh-CN" sz="2400" dirty="0" smtClean="0"/>
              <a:t> (TPS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、管</a:t>
            </a:r>
            <a:r>
              <a:rPr lang="zh-CN" altLang="en-US" sz="2400" dirty="0" smtClean="0"/>
              <a:t>理信息系统</a:t>
            </a:r>
            <a:r>
              <a:rPr lang="en-US" altLang="zh-CN" sz="2400" dirty="0" smtClean="0"/>
              <a:t>(MIS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、决</a:t>
            </a:r>
            <a:r>
              <a:rPr lang="zh-CN" altLang="en-US" sz="2400" dirty="0" smtClean="0"/>
              <a:t>策支持系统</a:t>
            </a:r>
            <a:r>
              <a:rPr lang="en-US" altLang="zh-CN" sz="2400" dirty="0" smtClean="0"/>
              <a:t>(DSS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、专</a:t>
            </a:r>
            <a:r>
              <a:rPr lang="zh-CN" altLang="en-US" sz="2400" dirty="0" smtClean="0"/>
              <a:t>家系统</a:t>
            </a:r>
            <a:r>
              <a:rPr lang="en-US" altLang="zh-CN" sz="2400" dirty="0" smtClean="0"/>
              <a:t>(ES)</a:t>
            </a:r>
            <a:r>
              <a:rPr lang="zh-CN" altLang="en-US" sz="2400" dirty="0" smtClean="0"/>
              <a:t>和神经网络</a:t>
            </a:r>
            <a:r>
              <a:rPr lang="en-US" altLang="zh-CN" sz="2400" dirty="0" smtClean="0"/>
              <a:t>(NN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0">
              <a:lnSpc>
                <a:spcPct val="150000"/>
              </a:lnSpc>
            </a:pPr>
            <a:r>
              <a:rPr lang="zh-CN" altLang="en-US" sz="2400" dirty="0" smtClean="0"/>
              <a:t>软件系统开发：需求分</a:t>
            </a:r>
            <a:r>
              <a:rPr lang="zh-CN" altLang="en-US" sz="2400" dirty="0" smtClean="0"/>
              <a:t>析；</a:t>
            </a:r>
            <a:endParaRPr lang="en-US" altLang="zh-CN" sz="2400" dirty="0" smtClean="0"/>
          </a:p>
          <a:p>
            <a:pPr lvl="0">
              <a:lnSpc>
                <a:spcPct val="150000"/>
              </a:lnSpc>
            </a:pPr>
            <a:r>
              <a:rPr lang="zh-CN" altLang="en-US" sz="2400" dirty="0" smtClean="0"/>
              <a:t>软件系统开发： 系统设</a:t>
            </a:r>
            <a:r>
              <a:rPr lang="zh-CN" altLang="en-US" sz="2400" dirty="0" smtClean="0"/>
              <a:t>计；</a:t>
            </a:r>
            <a:endParaRPr lang="en-US" altLang="zh-CN" sz="2400" dirty="0" smtClean="0"/>
          </a:p>
          <a:p>
            <a:pPr lvl="0">
              <a:lnSpc>
                <a:spcPct val="150000"/>
              </a:lnSpc>
            </a:pPr>
            <a:r>
              <a:rPr lang="zh-CN" altLang="en-US" sz="2400" dirty="0" smtClean="0"/>
              <a:t>软件系统开发： 系统实现和测</a:t>
            </a:r>
            <a:r>
              <a:rPr lang="zh-CN" altLang="en-US" sz="2400" dirty="0" smtClean="0"/>
              <a:t>试；</a:t>
            </a:r>
            <a:endParaRPr lang="en-US" altLang="zh-CN" sz="2400" dirty="0" smtClean="0"/>
          </a:p>
          <a:p>
            <a:pPr lvl="0">
              <a:lnSpc>
                <a:spcPct val="150000"/>
              </a:lnSpc>
            </a:pPr>
            <a:r>
              <a:rPr lang="zh-CN" altLang="en-US" sz="2400" dirty="0" smtClean="0"/>
              <a:t>软件系统运行和维</a:t>
            </a:r>
            <a:r>
              <a:rPr lang="zh-CN" altLang="en-US" sz="2400" dirty="0" smtClean="0"/>
              <a:t>护；</a:t>
            </a:r>
            <a:endParaRPr lang="en-US" altLang="zh-CN" sz="24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10: Information Systems Analysis and Design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3E0334-746A-4453-AF8E-6CDBFFF9403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期末考试试题征集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0" y="1511300"/>
            <a:ext cx="8381810" cy="46148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 </a:t>
            </a:r>
            <a:r>
              <a:rPr lang="zh-CN" altLang="en-US" sz="2400" dirty="0" smtClean="0"/>
              <a:t>请分别为“数据库系统”、“信息系统”这两个知识点出一道闭卷考试题，题目类型不限；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 </a:t>
            </a:r>
            <a:r>
              <a:rPr lang="zh-CN" altLang="en-US" sz="2400" dirty="0" smtClean="0"/>
              <a:t>同时，欢迎同学们提出对期末考试的建议；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 </a:t>
            </a:r>
            <a:r>
              <a:rPr lang="zh-CN" altLang="en-US" sz="2400" dirty="0" smtClean="0"/>
              <a:t>期末考试试题将参考同学提供的试题和建议；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 </a:t>
            </a:r>
            <a:r>
              <a:rPr lang="zh-CN" altLang="en-US" sz="2400" dirty="0" smtClean="0"/>
              <a:t>请在</a:t>
            </a:r>
            <a:r>
              <a:rPr lang="en-US" altLang="zh-CN" sz="2400" dirty="0" smtClean="0"/>
              <a:t>12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日之前以邮件形式发送到洪玫老师的</a:t>
            </a:r>
            <a:r>
              <a:rPr lang="en-US" altLang="zh-CN" sz="2400" dirty="0" smtClean="0"/>
              <a:t>QQ</a:t>
            </a:r>
            <a:r>
              <a:rPr lang="zh-CN" altLang="en-US" sz="2400" dirty="0" smtClean="0"/>
              <a:t>邮箱：</a:t>
            </a:r>
            <a:r>
              <a:rPr lang="en-US" altLang="zh-CN" sz="2400" dirty="0" smtClean="0">
                <a:hlinkClick r:id="rId2"/>
              </a:rPr>
              <a:t>1291199828@qq.com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，请邮件主题标明“试题征集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姓名”；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10: Information Systems Analysis and Design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3E0334-746A-4453-AF8E-6CDBFFF9403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需求分析模型</a:t>
            </a:r>
            <a:r>
              <a:rPr lang="en-US" altLang="zh-CN" sz="3200" dirty="0" smtClean="0"/>
              <a:t>-</a:t>
            </a:r>
            <a:r>
              <a:rPr lang="en-US" sz="3200" dirty="0" smtClean="0"/>
              <a:t>UML </a:t>
            </a:r>
            <a:r>
              <a:rPr lang="zh-CN" altLang="en-US" sz="3200" dirty="0" smtClean="0"/>
              <a:t>用例图</a:t>
            </a:r>
            <a:endParaRPr lang="en-US" sz="3200" dirty="0" smtClean="0"/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xfrm>
            <a:off x="819397" y="1511300"/>
            <a:ext cx="4091650" cy="46148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面向对象软件开发的需求分析工具是用例图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用例图描述系统的用户、外部系统、外部设备，系统的功能和功能之间的关系，以及外部环境与系统之间的交互关系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角色，</a:t>
            </a:r>
            <a:r>
              <a:rPr lang="en-US" sz="1800" dirty="0" smtClean="0"/>
              <a:t>Actors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用例，</a:t>
            </a:r>
            <a:r>
              <a:rPr lang="en-US" altLang="zh-CN" sz="1800" dirty="0" err="1" smtClean="0"/>
              <a:t>UseCase</a:t>
            </a:r>
            <a:endParaRPr lang="en-US" sz="1800" dirty="0" smtClean="0"/>
          </a:p>
        </p:txBody>
      </p:sp>
      <p:sp>
        <p:nvSpPr>
          <p:cNvPr id="7475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7475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6617E8-685B-4ADF-93B2-E991B3DBBA5D}" type="slidenum">
              <a:rPr lang="en-US">
                <a:cs typeface="Arial" charset="0"/>
              </a:rPr>
              <a:pPr/>
              <a:t>6</a:t>
            </a:fld>
            <a:endParaRPr lang="en-US">
              <a:cs typeface="Arial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9109" y="1046366"/>
            <a:ext cx="3670335" cy="512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用例图实例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10: Information Systems Analysis and Design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3E0334-746A-4453-AF8E-6CDBFFF9403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26978" name="Picture 2" descr="http://images.51cto.com/files/uploadimg/20091106/1502427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0637" y="1501443"/>
            <a:ext cx="5772150" cy="4792479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需求分析模型</a:t>
            </a:r>
            <a:r>
              <a:rPr lang="en-US" altLang="zh-CN" sz="3200" dirty="0" smtClean="0"/>
              <a:t>-</a:t>
            </a:r>
            <a:r>
              <a:rPr lang="en-US" sz="3200" dirty="0" smtClean="0"/>
              <a:t>UML </a:t>
            </a:r>
            <a:r>
              <a:rPr lang="zh-CN" altLang="en-US" sz="3200" dirty="0" smtClean="0"/>
              <a:t>序列图</a:t>
            </a:r>
            <a:endParaRPr lang="en-US" sz="3200" dirty="0" smtClean="0"/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序列图（</a:t>
            </a:r>
            <a:r>
              <a:rPr lang="en-US" sz="2000" dirty="0" smtClean="0"/>
              <a:t> sequence diagram</a:t>
            </a:r>
            <a:r>
              <a:rPr lang="zh-CN" altLang="en-US" sz="2000" dirty="0" smtClean="0"/>
              <a:t>）描述用例为完成一个功能，其涉及的对象之间的交互过程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。</a:t>
            </a:r>
            <a:endParaRPr lang="en-US" sz="2000" dirty="0" smtClean="0"/>
          </a:p>
        </p:txBody>
      </p:sp>
      <p:sp>
        <p:nvSpPr>
          <p:cNvPr id="7475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7475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6617E8-685B-4ADF-93B2-E991B3DBBA5D}" type="slidenum">
              <a:rPr lang="en-US">
                <a:cs typeface="Arial" charset="0"/>
              </a:rPr>
              <a:pPr/>
              <a:t>8</a:t>
            </a:fld>
            <a:endParaRPr lang="en-US">
              <a:cs typeface="Arial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0871" y="2561869"/>
            <a:ext cx="7664450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需求分析模型</a:t>
            </a:r>
            <a:r>
              <a:rPr lang="en-US" altLang="zh-CN" sz="3200" dirty="0" smtClean="0"/>
              <a:t>-</a:t>
            </a:r>
            <a:r>
              <a:rPr lang="en-US" sz="3200" dirty="0" smtClean="0"/>
              <a:t>UML </a:t>
            </a:r>
            <a:r>
              <a:rPr lang="zh-CN" altLang="en-US" sz="3200" dirty="0" smtClean="0"/>
              <a:t>分析类图</a:t>
            </a:r>
            <a:endParaRPr lang="en-US" sz="3200" dirty="0" smtClean="0"/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分析类图描述类和类之间的关系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类，类名称，属性，方法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类之间的关系，继承关系，聚集关系，关联关系</a:t>
            </a:r>
            <a:endParaRPr lang="en-US" sz="1800" dirty="0" smtClean="0"/>
          </a:p>
        </p:txBody>
      </p:sp>
      <p:sp>
        <p:nvSpPr>
          <p:cNvPr id="7475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Chapter 10: Information Systems Analysis and Design</a:t>
            </a:r>
          </a:p>
        </p:txBody>
      </p:sp>
      <p:sp>
        <p:nvSpPr>
          <p:cNvPr id="7475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6617E8-685B-4ADF-93B2-E991B3DBBA5D}" type="slidenum">
              <a:rPr lang="en-US">
                <a:cs typeface="Arial" charset="0"/>
              </a:rPr>
              <a:pPr/>
              <a:t>9</a:t>
            </a:fld>
            <a:endParaRPr lang="en-US">
              <a:cs typeface="Arial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397" y="2979506"/>
            <a:ext cx="8586377" cy="3321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_PERSONNUM" val="100"/>
  <p:tag name="ARS_PPT_DBNAME" val="72a38dab-f555-4b76-8b91-dbf33ea05994.md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TITLE_AUTOSET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TITLE_AUTOSET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TITLE_AUTOSET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SLIDE_DUENO" val="100"/>
  <p:tag name="ARS_SLIDE_PARTICIPANTNUM" val="100"/>
  <p:tag name="ARS_SLIDE_SUBMITNUM" val="0"/>
  <p:tag name="ARS_SLIDE_CORRECTNUM" val="0"/>
  <p:tag name="ARS_SLIDE_VOTEMEAN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heme/theme1.xml><?xml version="1.0" encoding="utf-8"?>
<a:theme xmlns:a="http://schemas.openxmlformats.org/drawingml/2006/main" name="1_np10">
  <a:themeElements>
    <a:clrScheme name="np10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3399"/>
      </a:hlink>
      <a:folHlink>
        <a:srgbClr val="003399"/>
      </a:folHlink>
    </a:clrScheme>
    <a:fontScheme name="np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p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p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p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p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p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p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p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p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p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p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p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p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p10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4965</TotalTime>
  <Words>3600</Words>
  <Application>Microsoft Office PowerPoint</Application>
  <PresentationFormat>全屏显示(4:3)</PresentationFormat>
  <Paragraphs>523</Paragraphs>
  <Slides>51</Slides>
  <Notes>31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4" baseType="lpstr">
      <vt:lpstr>1_np10</vt:lpstr>
      <vt:lpstr>ClipArt</vt:lpstr>
      <vt:lpstr>剪辑</vt:lpstr>
      <vt:lpstr> 第十章 信息系统的分析与设计 - 软件系统分析与设计</vt:lpstr>
      <vt:lpstr>主要内容</vt:lpstr>
      <vt:lpstr>需求分析</vt:lpstr>
      <vt:lpstr>软件需求分析过程</vt:lpstr>
      <vt:lpstr>软件需求分析活动</vt:lpstr>
      <vt:lpstr>需求分析模型-UML 用例图</vt:lpstr>
      <vt:lpstr>用例图实例</vt:lpstr>
      <vt:lpstr>需求分析模型-UML 序列图</vt:lpstr>
      <vt:lpstr>需求分析模型-UML 分析类图</vt:lpstr>
      <vt:lpstr>CASE 工具（计算机辅助软件工程）</vt:lpstr>
      <vt:lpstr>CASE 工具（计算机辅助软件工程）</vt:lpstr>
      <vt:lpstr>软件需求规格说明（书）</vt:lpstr>
      <vt:lpstr>软件需求规格说明-实例</vt:lpstr>
      <vt:lpstr>主要内容</vt:lpstr>
      <vt:lpstr>系统设计</vt:lpstr>
      <vt:lpstr>大型系统的组成</vt:lpstr>
      <vt:lpstr>软件设计的主要任务</vt:lpstr>
      <vt:lpstr>概要设计阶段</vt:lpstr>
      <vt:lpstr>概要设计-数据设计</vt:lpstr>
      <vt:lpstr>概要设计-软件架构设计</vt:lpstr>
      <vt:lpstr>实例-企业大型系统架构的框架</vt:lpstr>
      <vt:lpstr>实例-典型的层次架构</vt:lpstr>
      <vt:lpstr>详细设计阶段</vt:lpstr>
      <vt:lpstr>幻灯片 24</vt:lpstr>
      <vt:lpstr>幻灯片 25</vt:lpstr>
      <vt:lpstr>实例-类的设计</vt:lpstr>
      <vt:lpstr>设计工具</vt:lpstr>
      <vt:lpstr>设计方案评估和选择</vt:lpstr>
      <vt:lpstr>软件设计文档-实例</vt:lpstr>
      <vt:lpstr>主要内容</vt:lpstr>
      <vt:lpstr>系统实现和测试（软件构造）</vt:lpstr>
      <vt:lpstr>编码和单元测试的过程</vt:lpstr>
      <vt:lpstr>软件开发工具</vt:lpstr>
      <vt:lpstr>幻灯片 34</vt:lpstr>
      <vt:lpstr>软件测试阶段划分</vt:lpstr>
      <vt:lpstr>单元测试</vt:lpstr>
      <vt:lpstr>集成测试</vt:lpstr>
      <vt:lpstr>系统测试</vt:lpstr>
      <vt:lpstr>验收测试</vt:lpstr>
      <vt:lpstr>幻灯片 40</vt:lpstr>
      <vt:lpstr>软件测试文档编写</vt:lpstr>
      <vt:lpstr>系统的技术文档和用户文档</vt:lpstr>
      <vt:lpstr>主要内容</vt:lpstr>
      <vt:lpstr>系统提交和发布（软件交付）</vt:lpstr>
      <vt:lpstr>软件维护阶段的主要工作</vt:lpstr>
      <vt:lpstr>小结</vt:lpstr>
      <vt:lpstr>课外作业</vt:lpstr>
      <vt:lpstr>总结</vt:lpstr>
      <vt:lpstr>数据库系统</vt:lpstr>
      <vt:lpstr>信息系统分析与设计</vt:lpstr>
      <vt:lpstr>期末考试试题征集</vt:lpstr>
    </vt:vector>
  </TitlesOfParts>
  <Company>University of Central Florida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Freund</dc:creator>
  <cp:lastModifiedBy>Administrator</cp:lastModifiedBy>
  <cp:revision>323</cp:revision>
  <dcterms:created xsi:type="dcterms:W3CDTF">2005-11-03T21:37:40Z</dcterms:created>
  <dcterms:modified xsi:type="dcterms:W3CDTF">2018-11-26T03:18:51Z</dcterms:modified>
</cp:coreProperties>
</file>